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3"/>
  </p:notesMasterIdLst>
  <p:sldIdLst>
    <p:sldId id="782" r:id="rId2"/>
    <p:sldId id="857" r:id="rId3"/>
    <p:sldId id="859" r:id="rId4"/>
    <p:sldId id="860" r:id="rId5"/>
    <p:sldId id="861" r:id="rId6"/>
    <p:sldId id="862" r:id="rId7"/>
    <p:sldId id="863" r:id="rId8"/>
    <p:sldId id="854" r:id="rId9"/>
    <p:sldId id="855" r:id="rId10"/>
    <p:sldId id="856" r:id="rId11"/>
    <p:sldId id="836" r:id="rId12"/>
    <p:sldId id="845" r:id="rId13"/>
    <p:sldId id="864" r:id="rId14"/>
    <p:sldId id="841" r:id="rId15"/>
    <p:sldId id="837" r:id="rId16"/>
    <p:sldId id="838" r:id="rId17"/>
    <p:sldId id="858" r:id="rId18"/>
    <p:sldId id="866" r:id="rId19"/>
    <p:sldId id="848" r:id="rId20"/>
    <p:sldId id="850" r:id="rId21"/>
    <p:sldId id="844" r:id="rId22"/>
    <p:sldId id="867" r:id="rId23"/>
    <p:sldId id="868" r:id="rId24"/>
    <p:sldId id="869" r:id="rId25"/>
    <p:sldId id="870" r:id="rId26"/>
    <p:sldId id="847" r:id="rId27"/>
    <p:sldId id="893" r:id="rId28"/>
    <p:sldId id="879" r:id="rId29"/>
    <p:sldId id="880" r:id="rId30"/>
    <p:sldId id="881" r:id="rId31"/>
    <p:sldId id="882" r:id="rId32"/>
    <p:sldId id="883" r:id="rId33"/>
    <p:sldId id="884" r:id="rId34"/>
    <p:sldId id="885" r:id="rId35"/>
    <p:sldId id="886" r:id="rId36"/>
    <p:sldId id="887" r:id="rId37"/>
    <p:sldId id="888" r:id="rId38"/>
    <p:sldId id="889" r:id="rId39"/>
    <p:sldId id="890" r:id="rId40"/>
    <p:sldId id="891" r:id="rId41"/>
    <p:sldId id="892" r:id="rId42"/>
    <p:sldId id="871" r:id="rId43"/>
    <p:sldId id="872" r:id="rId44"/>
    <p:sldId id="873" r:id="rId45"/>
    <p:sldId id="874" r:id="rId46"/>
    <p:sldId id="875" r:id="rId47"/>
    <p:sldId id="876" r:id="rId48"/>
    <p:sldId id="877" r:id="rId49"/>
    <p:sldId id="878" r:id="rId50"/>
    <p:sldId id="852" r:id="rId51"/>
    <p:sldId id="835" r:id="rId52"/>
  </p:sldIdLst>
  <p:sldSz cx="9144000" cy="6858000" type="screen4x3"/>
  <p:notesSz cx="7104063" cy="10234613"/>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224">
          <p15:clr>
            <a:srgbClr val="A4A3A4"/>
          </p15:clr>
        </p15:guide>
        <p15:guide id="2" pos="223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432FF"/>
    <a:srgbClr val="00C000"/>
    <a:srgbClr val="3F714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631" autoAdjust="0"/>
    <p:restoredTop sz="86073" autoAdjust="0"/>
  </p:normalViewPr>
  <p:slideViewPr>
    <p:cSldViewPr snapToGrid="0" showGuides="1">
      <p:cViewPr varScale="1">
        <p:scale>
          <a:sx n="94" d="100"/>
          <a:sy n="94" d="100"/>
        </p:scale>
        <p:origin x="1608" y="90"/>
      </p:cViewPr>
      <p:guideLst>
        <p:guide orient="horz" pos="2160"/>
        <p:guide pos="2880"/>
      </p:guideLst>
    </p:cSldViewPr>
  </p:slideViewPr>
  <p:notesTextViewPr>
    <p:cViewPr>
      <p:scale>
        <a:sx n="1" d="1"/>
        <a:sy n="1" d="1"/>
      </p:scale>
      <p:origin x="0" y="0"/>
    </p:cViewPr>
  </p:notesTextViewPr>
  <p:notesViewPr>
    <p:cSldViewPr snapToGrid="0">
      <p:cViewPr varScale="1">
        <p:scale>
          <a:sx n="96" d="100"/>
          <a:sy n="96" d="100"/>
        </p:scale>
        <p:origin x="-1596" y="-96"/>
      </p:cViewPr>
      <p:guideLst>
        <p:guide orient="horz" pos="3224"/>
        <p:guide pos="2238"/>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427" cy="513508"/>
          </a:xfrm>
          <a:prstGeom prst="rect">
            <a:avLst/>
          </a:prstGeom>
        </p:spPr>
        <p:txBody>
          <a:bodyPr vert="horz" lIns="99075" tIns="49538" rIns="99075" bIns="49538" rtlCol="0"/>
          <a:lstStyle>
            <a:lvl1pPr algn="l">
              <a:defRPr sz="1300"/>
            </a:lvl1pPr>
          </a:lstStyle>
          <a:p>
            <a:endParaRPr lang="zh-CN" altLang="en-US"/>
          </a:p>
        </p:txBody>
      </p:sp>
      <p:sp>
        <p:nvSpPr>
          <p:cNvPr id="3" name="日期占位符 2"/>
          <p:cNvSpPr>
            <a:spLocks noGrp="1"/>
          </p:cNvSpPr>
          <p:nvPr>
            <p:ph type="dt" idx="1"/>
          </p:nvPr>
        </p:nvSpPr>
        <p:spPr>
          <a:xfrm>
            <a:off x="4023992" y="0"/>
            <a:ext cx="3078427" cy="513508"/>
          </a:xfrm>
          <a:prstGeom prst="rect">
            <a:avLst/>
          </a:prstGeom>
        </p:spPr>
        <p:txBody>
          <a:bodyPr vert="horz" lIns="99075" tIns="49538" rIns="99075" bIns="49538" rtlCol="0"/>
          <a:lstStyle>
            <a:lvl1pPr algn="r">
              <a:defRPr sz="1300"/>
            </a:lvl1pPr>
          </a:lstStyle>
          <a:p>
            <a:fld id="{7BA6A6D8-A047-4A30-9DAD-B589E52CC8BD}" type="datetimeFigureOut">
              <a:rPr lang="zh-CN" altLang="en-US" smtClean="0"/>
              <a:t>2021/09/16</a:t>
            </a:fld>
            <a:endParaRPr lang="zh-CN" altLang="en-US"/>
          </a:p>
        </p:txBody>
      </p:sp>
      <p:sp>
        <p:nvSpPr>
          <p:cNvPr id="4" name="幻灯片图像占位符 3"/>
          <p:cNvSpPr>
            <a:spLocks noGrp="1" noRot="1" noChangeAspect="1"/>
          </p:cNvSpPr>
          <p:nvPr>
            <p:ph type="sldImg" idx="2"/>
          </p:nvPr>
        </p:nvSpPr>
        <p:spPr>
          <a:xfrm>
            <a:off x="1249363" y="1279525"/>
            <a:ext cx="4605337" cy="3454400"/>
          </a:xfrm>
          <a:prstGeom prst="rect">
            <a:avLst/>
          </a:prstGeom>
          <a:noFill/>
          <a:ln w="12700">
            <a:solidFill>
              <a:prstClr val="black"/>
            </a:solidFill>
          </a:ln>
        </p:spPr>
        <p:txBody>
          <a:bodyPr vert="horz" lIns="99075" tIns="49538" rIns="99075" bIns="49538" rtlCol="0" anchor="ctr"/>
          <a:lstStyle/>
          <a:p>
            <a:endParaRPr lang="zh-CN" altLang="en-US"/>
          </a:p>
        </p:txBody>
      </p:sp>
      <p:sp>
        <p:nvSpPr>
          <p:cNvPr id="5" name="备注占位符 4"/>
          <p:cNvSpPr>
            <a:spLocks noGrp="1"/>
          </p:cNvSpPr>
          <p:nvPr>
            <p:ph type="body" sz="quarter" idx="3"/>
          </p:nvPr>
        </p:nvSpPr>
        <p:spPr>
          <a:xfrm>
            <a:off x="710407" y="4925407"/>
            <a:ext cx="5683250" cy="4029879"/>
          </a:xfrm>
          <a:prstGeom prst="rect">
            <a:avLst/>
          </a:prstGeom>
        </p:spPr>
        <p:txBody>
          <a:bodyPr vert="horz" lIns="99075" tIns="49538" rIns="99075" bIns="49538"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721107"/>
            <a:ext cx="3078427" cy="513507"/>
          </a:xfrm>
          <a:prstGeom prst="rect">
            <a:avLst/>
          </a:prstGeom>
        </p:spPr>
        <p:txBody>
          <a:bodyPr vert="horz" lIns="99075" tIns="49538" rIns="99075" bIns="49538" rtlCol="0" anchor="b"/>
          <a:lstStyle>
            <a:lvl1pPr algn="l">
              <a:defRPr sz="1300"/>
            </a:lvl1pPr>
          </a:lstStyle>
          <a:p>
            <a:endParaRPr lang="zh-CN" altLang="en-US"/>
          </a:p>
        </p:txBody>
      </p:sp>
      <p:sp>
        <p:nvSpPr>
          <p:cNvPr id="7" name="灯片编号占位符 6"/>
          <p:cNvSpPr>
            <a:spLocks noGrp="1"/>
          </p:cNvSpPr>
          <p:nvPr>
            <p:ph type="sldNum" sz="quarter" idx="5"/>
          </p:nvPr>
        </p:nvSpPr>
        <p:spPr>
          <a:xfrm>
            <a:off x="4023992" y="9721107"/>
            <a:ext cx="3078427" cy="513507"/>
          </a:xfrm>
          <a:prstGeom prst="rect">
            <a:avLst/>
          </a:prstGeom>
        </p:spPr>
        <p:txBody>
          <a:bodyPr vert="horz" lIns="99075" tIns="49538" rIns="99075" bIns="49538" rtlCol="0" anchor="b"/>
          <a:lstStyle>
            <a:lvl1pPr algn="r">
              <a:defRPr sz="1300"/>
            </a:lvl1pPr>
          </a:lstStyle>
          <a:p>
            <a:fld id="{964C083B-3359-4272-80A3-FFF9ECA3CA08}"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64C083B-3359-4272-80A3-FFF9ECA3CA08}" type="slidenum">
              <a:rPr lang="zh-CN" altLang="en-US" smtClean="0"/>
              <a:t>2</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29</a:t>
            </a:fld>
            <a:endParaRPr kumimoji="1"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30</a:t>
            </a:fld>
            <a:endParaRPr kumimoji="1"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31</a:t>
            </a:fld>
            <a:endParaRPr kumimoji="1"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32</a:t>
            </a:fld>
            <a:endParaRPr kumimoji="1"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33</a:t>
            </a:fld>
            <a:endParaRPr kumimoji="1"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34</a:t>
            </a:fld>
            <a:endParaRPr kumimoji="1"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35</a:t>
            </a:fld>
            <a:endParaRPr kumimoji="1"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36</a:t>
            </a:fld>
            <a:endParaRPr kumimoji="1"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37</a:t>
            </a:fld>
            <a:endParaRPr kumimoji="1"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38</a:t>
            </a:fld>
            <a:endParaRPr kumimoji="1"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64C083B-3359-4272-80A3-FFF9ECA3CA08}" type="slidenum">
              <a:rPr lang="zh-CN" altLang="en-US" smtClean="0"/>
              <a:t>3</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39</a:t>
            </a:fld>
            <a:endParaRPr kumimoji="1"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40</a:t>
            </a:fld>
            <a:endParaRPr kumimoji="1"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41</a:t>
            </a:fld>
            <a:endParaRPr kumimoji="1"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en-US" dirty="0"/>
          </a:p>
        </p:txBody>
      </p:sp>
      <p:sp>
        <p:nvSpPr>
          <p:cNvPr id="4" name="Slide Number Placeholder 3"/>
          <p:cNvSpPr>
            <a:spLocks noGrp="1"/>
          </p:cNvSpPr>
          <p:nvPr>
            <p:ph type="sldNum" sz="quarter" idx="10"/>
          </p:nvPr>
        </p:nvSpPr>
        <p:spPr/>
        <p:txBody>
          <a:bodyPr/>
          <a:lstStyle/>
          <a:p>
            <a:fld id="{964C083B-3359-4272-80A3-FFF9ECA3CA08}" type="slidenum">
              <a:rPr lang="zh-CN" altLang="en-US" smtClean="0"/>
              <a:t>48</a:t>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64C083B-3359-4272-80A3-FFF9ECA3CA08}" type="slidenum">
              <a:rPr lang="zh-CN" altLang="en-US" smtClean="0"/>
              <a:t>49</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64C083B-3359-4272-80A3-FFF9ECA3CA08}" type="slidenum">
              <a:rPr lang="zh-CN" altLang="en-US" smtClean="0"/>
              <a:t>4</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64C083B-3359-4272-80A3-FFF9ECA3CA08}" type="slidenum">
              <a:rPr lang="zh-CN" altLang="en-US" smtClean="0"/>
              <a:t>8</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64C083B-3359-4272-80A3-FFF9ECA3CA08}" type="slidenum">
              <a:rPr lang="zh-CN" altLang="en-US" smtClean="0"/>
              <a:t>9</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64C083B-3359-4272-80A3-FFF9ECA3CA08}" type="slidenum">
              <a:rPr lang="zh-CN" altLang="en-US" smtClean="0"/>
              <a:t>16</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10"/>
          </p:nvPr>
        </p:nvSpPr>
        <p:spPr/>
        <p:txBody>
          <a:bodyPr/>
          <a:lstStyle/>
          <a:p>
            <a:fld id="{964C083B-3359-4272-80A3-FFF9ECA3CA08}" type="slidenum">
              <a:rPr lang="zh-CN" altLang="en-US" smtClean="0"/>
              <a:t>20</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24</a:t>
            </a:fld>
            <a:endParaRPr kumimoji="1"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25</a:t>
            </a:fld>
            <a:endParaRPr kumimoji="1"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43688" y="152400"/>
            <a:ext cx="2085975" cy="617220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381000" y="152400"/>
            <a:ext cx="6110288" cy="617220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OverObj" preserve="1">
  <p:cSld name="标题和文本在内容之上">
    <p:spTree>
      <p:nvGrpSpPr>
        <p:cNvPr id="1" name=""/>
        <p:cNvGrpSpPr/>
        <p:nvPr/>
      </p:nvGrpSpPr>
      <p:grpSpPr>
        <a:xfrm>
          <a:off x="0" y="0"/>
          <a:ext cx="0" cy="0"/>
          <a:chOff x="0" y="0"/>
          <a:chExt cx="0" cy="0"/>
        </a:xfrm>
      </p:grpSpPr>
      <p:sp>
        <p:nvSpPr>
          <p:cNvPr id="2" name="标题 1"/>
          <p:cNvSpPr>
            <a:spLocks noGrp="1"/>
          </p:cNvSpPr>
          <p:nvPr>
            <p:ph type="title"/>
          </p:nvPr>
        </p:nvSpPr>
        <p:spPr>
          <a:xfrm>
            <a:off x="381000" y="152400"/>
            <a:ext cx="8280400" cy="533400"/>
          </a:xfrm>
        </p:spPr>
        <p:txBody>
          <a:bodyPr/>
          <a:lstStyle/>
          <a:p>
            <a:r>
              <a:rPr lang="zh-CN" altLang="en-US"/>
              <a:t>单击此处编辑母版标题样式</a:t>
            </a:r>
          </a:p>
        </p:txBody>
      </p:sp>
      <p:sp>
        <p:nvSpPr>
          <p:cNvPr id="3" name="文本占位符 2"/>
          <p:cNvSpPr>
            <a:spLocks noGrp="1"/>
          </p:cNvSpPr>
          <p:nvPr>
            <p:ph type="body" sz="half" idx="1"/>
          </p:nvPr>
        </p:nvSpPr>
        <p:spPr>
          <a:xfrm>
            <a:off x="411163" y="1143000"/>
            <a:ext cx="8318500" cy="25146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11163" y="3810000"/>
            <a:ext cx="8318500" cy="25146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381000" y="152400"/>
            <a:ext cx="8280400" cy="533400"/>
          </a:xfrm>
        </p:spPr>
        <p:txBody>
          <a:bodyPr/>
          <a:lstStyle/>
          <a:p>
            <a:r>
              <a:rPr lang="zh-CN" altLang="en-US"/>
              <a:t>单击此处编辑母版标题样式</a:t>
            </a:r>
          </a:p>
        </p:txBody>
      </p:sp>
      <p:sp>
        <p:nvSpPr>
          <p:cNvPr id="3" name="文本占位符 2"/>
          <p:cNvSpPr>
            <a:spLocks noGrp="1"/>
          </p:cNvSpPr>
          <p:nvPr>
            <p:ph type="body" sz="half" idx="1"/>
          </p:nvPr>
        </p:nvSpPr>
        <p:spPr>
          <a:xfrm>
            <a:off x="411163" y="1143000"/>
            <a:ext cx="4083050" cy="51816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4646613" y="1143000"/>
            <a:ext cx="4083050" cy="25146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p:nvPr>
        </p:nvSpPr>
        <p:spPr>
          <a:xfrm>
            <a:off x="4646613" y="3810000"/>
            <a:ext cx="4083050" cy="25146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381000" y="152400"/>
            <a:ext cx="8280400" cy="533400"/>
          </a:xfrm>
        </p:spPr>
        <p:txBody>
          <a:bodyPr/>
          <a:lstStyle/>
          <a:p>
            <a:r>
              <a:rPr lang="zh-CN" altLang="en-US"/>
              <a:t>单击此处编辑母版标题样式</a:t>
            </a:r>
          </a:p>
        </p:txBody>
      </p:sp>
      <p:sp>
        <p:nvSpPr>
          <p:cNvPr id="3" name="表格占位符 2"/>
          <p:cNvSpPr>
            <a:spLocks noGrp="1"/>
          </p:cNvSpPr>
          <p:nvPr>
            <p:ph type="tbl" idx="1"/>
          </p:nvPr>
        </p:nvSpPr>
        <p:spPr>
          <a:xfrm>
            <a:off x="411163" y="1143000"/>
            <a:ext cx="8318500" cy="5181600"/>
          </a:xfrm>
        </p:spPr>
        <p:txBody>
          <a:bodyPr/>
          <a:lstStyle/>
          <a:p>
            <a:pPr lvl="0"/>
            <a:endParaRPr lang="zh-CN" altLang="en-US" noProof="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11163" y="1143000"/>
            <a:ext cx="408305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6613" y="1143000"/>
            <a:ext cx="408305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81000" y="152400"/>
            <a:ext cx="82804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0488" tIns="44450" rIns="90488" bIns="44450" numCol="1" anchor="b" anchorCtr="0" compatLnSpc="1"/>
          <a:lstStyle/>
          <a:p>
            <a:pPr lvl="0"/>
            <a:r>
              <a:rPr lang="en-US" altLang="zh-CN"/>
              <a:t>Click to edit Master title style</a:t>
            </a:r>
          </a:p>
        </p:txBody>
      </p:sp>
      <p:sp>
        <p:nvSpPr>
          <p:cNvPr id="1027" name="Rectangle 3"/>
          <p:cNvSpPr>
            <a:spLocks noGrp="1" noChangeArrowheads="1"/>
          </p:cNvSpPr>
          <p:nvPr>
            <p:ph type="body" idx="1"/>
          </p:nvPr>
        </p:nvSpPr>
        <p:spPr bwMode="auto">
          <a:xfrm>
            <a:off x="411163" y="1143000"/>
            <a:ext cx="83185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0488" tIns="44450" rIns="90488" bIns="44450" numCol="1" anchor="t" anchorCtr="0" compatLnSpc="1"/>
          <a:lstStyle/>
          <a:p>
            <a:pPr lvl="0"/>
            <a:r>
              <a:rPr lang="en-US" altLang="zh-CN"/>
              <a:t>Click to edit Master text styles</a:t>
            </a:r>
          </a:p>
          <a:p>
            <a:pPr lvl="1"/>
            <a:r>
              <a:rPr lang="en-US" altLang="zh-CN"/>
              <a:t>Second Level</a:t>
            </a:r>
          </a:p>
          <a:p>
            <a:pPr lvl="2"/>
            <a:r>
              <a:rPr lang="en-US" altLang="zh-CN"/>
              <a:t> Third Level</a:t>
            </a:r>
          </a:p>
        </p:txBody>
      </p:sp>
      <p:cxnSp>
        <p:nvCxnSpPr>
          <p:cNvPr id="10" name="直接连接符 9"/>
          <p:cNvCxnSpPr/>
          <p:nvPr/>
        </p:nvCxnSpPr>
        <p:spPr>
          <a:xfrm>
            <a:off x="0" y="928688"/>
            <a:ext cx="9144000" cy="0"/>
          </a:xfrm>
          <a:prstGeom prst="line">
            <a:avLst/>
          </a:prstGeom>
          <a:ln w="38100">
            <a:solidFill>
              <a:srgbClr val="3F7141"/>
            </a:solidFill>
          </a:ln>
        </p:spPr>
        <p:style>
          <a:lnRef idx="1">
            <a:schemeClr val="accent1"/>
          </a:lnRef>
          <a:fillRef idx="0">
            <a:schemeClr val="accent1"/>
          </a:fillRef>
          <a:effectRef idx="0">
            <a:schemeClr val="accent1"/>
          </a:effectRef>
          <a:fontRef idx="minor">
            <a:schemeClr val="tx1"/>
          </a:fontRef>
        </p:style>
      </p:cxnSp>
      <p:pic>
        <p:nvPicPr>
          <p:cNvPr id="1029" name="Picture 4" descr="E:\学校\20121109221446303940.jpg"/>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8199438" y="549275"/>
            <a:ext cx="665162"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21"/>
          <p:cNvSpPr>
            <a:spLocks noChangeArrowheads="1"/>
          </p:cNvSpPr>
          <p:nvPr/>
        </p:nvSpPr>
        <p:spPr bwMode="auto">
          <a:xfrm>
            <a:off x="381000" y="6397625"/>
            <a:ext cx="8364538" cy="25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b">
            <a:spAutoFit/>
          </a:bodyPr>
          <a:lstStyle>
            <a:lvl1pPr>
              <a:defRPr sz="1400" b="1">
                <a:solidFill>
                  <a:schemeClr val="tx1"/>
                </a:solidFill>
                <a:latin typeface="Arial" panose="020B0604020202090204" pitchFamily="34" charset="0"/>
              </a:defRPr>
            </a:lvl1pPr>
            <a:lvl2pPr marL="742950" indent="-285750">
              <a:defRPr sz="1400" b="1">
                <a:solidFill>
                  <a:schemeClr val="tx1"/>
                </a:solidFill>
                <a:latin typeface="Arial" panose="020B0604020202090204" pitchFamily="34" charset="0"/>
              </a:defRPr>
            </a:lvl2pPr>
            <a:lvl3pPr marL="1143000" indent="-228600">
              <a:defRPr sz="1400" b="1">
                <a:solidFill>
                  <a:schemeClr val="tx1"/>
                </a:solidFill>
                <a:latin typeface="Arial" panose="020B0604020202090204" pitchFamily="34" charset="0"/>
              </a:defRPr>
            </a:lvl3pPr>
            <a:lvl4pPr marL="1600200" indent="-228600">
              <a:defRPr sz="1400" b="1">
                <a:solidFill>
                  <a:schemeClr val="tx1"/>
                </a:solidFill>
                <a:latin typeface="Arial" panose="020B0604020202090204" pitchFamily="34" charset="0"/>
              </a:defRPr>
            </a:lvl4pPr>
            <a:lvl5pPr marL="2057400" indent="-228600">
              <a:defRPr sz="1400" b="1">
                <a:solidFill>
                  <a:schemeClr val="tx1"/>
                </a:solidFill>
                <a:latin typeface="Arial" panose="020B0604020202090204" pitchFamily="34" charset="0"/>
              </a:defRPr>
            </a:lvl5pPr>
            <a:lvl6pPr marL="2514600" indent="-228600" eaLnBrk="0" fontAlgn="base" hangingPunct="0">
              <a:spcBef>
                <a:spcPct val="0"/>
              </a:spcBef>
              <a:spcAft>
                <a:spcPct val="0"/>
              </a:spcAft>
              <a:defRPr sz="1400" b="1">
                <a:solidFill>
                  <a:schemeClr val="tx1"/>
                </a:solidFill>
                <a:latin typeface="Arial" panose="020B0604020202090204" pitchFamily="34" charset="0"/>
              </a:defRPr>
            </a:lvl6pPr>
            <a:lvl7pPr marL="2971800" indent="-228600" eaLnBrk="0" fontAlgn="base" hangingPunct="0">
              <a:spcBef>
                <a:spcPct val="0"/>
              </a:spcBef>
              <a:spcAft>
                <a:spcPct val="0"/>
              </a:spcAft>
              <a:defRPr sz="1400" b="1">
                <a:solidFill>
                  <a:schemeClr val="tx1"/>
                </a:solidFill>
                <a:latin typeface="Arial" panose="020B0604020202090204" pitchFamily="34" charset="0"/>
              </a:defRPr>
            </a:lvl7pPr>
            <a:lvl8pPr marL="3429000" indent="-228600" eaLnBrk="0" fontAlgn="base" hangingPunct="0">
              <a:spcBef>
                <a:spcPct val="0"/>
              </a:spcBef>
              <a:spcAft>
                <a:spcPct val="0"/>
              </a:spcAft>
              <a:defRPr sz="1400" b="1">
                <a:solidFill>
                  <a:schemeClr val="tx1"/>
                </a:solidFill>
                <a:latin typeface="Arial" panose="020B0604020202090204" pitchFamily="34" charset="0"/>
              </a:defRPr>
            </a:lvl8pPr>
            <a:lvl9pPr marL="3886200" indent="-228600" eaLnBrk="0" fontAlgn="base" hangingPunct="0">
              <a:spcBef>
                <a:spcPct val="0"/>
              </a:spcBef>
              <a:spcAft>
                <a:spcPct val="0"/>
              </a:spcAft>
              <a:defRPr sz="1400" b="1">
                <a:solidFill>
                  <a:schemeClr val="tx1"/>
                </a:solidFill>
                <a:latin typeface="Arial" panose="020B0604020202090204" pitchFamily="34" charset="0"/>
              </a:defRPr>
            </a:lvl9pPr>
          </a:lstStyle>
          <a:p>
            <a:pPr>
              <a:lnSpc>
                <a:spcPts val="2000"/>
              </a:lnSpc>
            </a:pPr>
            <a:r>
              <a:rPr lang="en-US" altLang="zh-CN" sz="1200" b="0" dirty="0">
                <a:solidFill>
                  <a:srgbClr val="000000"/>
                </a:solidFill>
                <a:ea typeface="宋体" charset="-122"/>
              </a:rPr>
              <a:t>								                   </a:t>
            </a:r>
            <a:fld id="{22B54924-A7E0-4231-A067-C7DF1FEEF9D5}" type="slidenum">
              <a:rPr lang="en-US" altLang="zh-CN" sz="1200" b="0" smtClean="0">
                <a:solidFill>
                  <a:srgbClr val="000000"/>
                </a:solidFill>
                <a:ea typeface="宋体" charset="-122"/>
              </a:rPr>
              <a:t>‹#›</a:t>
            </a:fld>
            <a:r>
              <a:rPr lang="en-US" altLang="zh-CN" sz="1200" b="0" dirty="0">
                <a:solidFill>
                  <a:srgbClr val="000000"/>
                </a:solidFill>
                <a:ea typeface="宋体" charset="-122"/>
              </a:rPr>
              <a:t> </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hdr="0" ftr="0" dt="0"/>
  <p:txStyles>
    <p:titleStyle>
      <a:lvl1pPr algn="l" rtl="0" eaLnBrk="0" fontAlgn="base" hangingPunct="0">
        <a:lnSpc>
          <a:spcPts val="3600"/>
        </a:lnSpc>
        <a:spcBef>
          <a:spcPct val="0"/>
        </a:spcBef>
        <a:spcAft>
          <a:spcPct val="0"/>
        </a:spcAft>
        <a:defRPr sz="3200" b="1">
          <a:solidFill>
            <a:schemeClr val="tx1"/>
          </a:solidFill>
          <a:latin typeface="+mj-lt"/>
          <a:ea typeface="+mj-ea"/>
          <a:cs typeface="+mj-cs"/>
        </a:defRPr>
      </a:lvl1pPr>
      <a:lvl2pPr algn="l" rtl="0" eaLnBrk="0" fontAlgn="base" hangingPunct="0">
        <a:lnSpc>
          <a:spcPts val="3600"/>
        </a:lnSpc>
        <a:spcBef>
          <a:spcPct val="0"/>
        </a:spcBef>
        <a:spcAft>
          <a:spcPct val="0"/>
        </a:spcAft>
        <a:defRPr sz="3200" b="1">
          <a:solidFill>
            <a:schemeClr val="tx1"/>
          </a:solidFill>
          <a:latin typeface="Tahoma" panose="020B0604030504040204" pitchFamily="34" charset="0"/>
        </a:defRPr>
      </a:lvl2pPr>
      <a:lvl3pPr algn="l" rtl="0" eaLnBrk="0" fontAlgn="base" hangingPunct="0">
        <a:lnSpc>
          <a:spcPts val="3600"/>
        </a:lnSpc>
        <a:spcBef>
          <a:spcPct val="0"/>
        </a:spcBef>
        <a:spcAft>
          <a:spcPct val="0"/>
        </a:spcAft>
        <a:defRPr sz="3200" b="1">
          <a:solidFill>
            <a:schemeClr val="tx1"/>
          </a:solidFill>
          <a:latin typeface="Tahoma" panose="020B0604030504040204" pitchFamily="34" charset="0"/>
        </a:defRPr>
      </a:lvl3pPr>
      <a:lvl4pPr algn="l" rtl="0" eaLnBrk="0" fontAlgn="base" hangingPunct="0">
        <a:lnSpc>
          <a:spcPts val="3600"/>
        </a:lnSpc>
        <a:spcBef>
          <a:spcPct val="0"/>
        </a:spcBef>
        <a:spcAft>
          <a:spcPct val="0"/>
        </a:spcAft>
        <a:defRPr sz="3200" b="1">
          <a:solidFill>
            <a:schemeClr val="tx1"/>
          </a:solidFill>
          <a:latin typeface="Tahoma" panose="020B0604030504040204" pitchFamily="34" charset="0"/>
        </a:defRPr>
      </a:lvl4pPr>
      <a:lvl5pPr algn="l" rtl="0" eaLnBrk="0" fontAlgn="base" hangingPunct="0">
        <a:lnSpc>
          <a:spcPts val="3600"/>
        </a:lnSpc>
        <a:spcBef>
          <a:spcPct val="0"/>
        </a:spcBef>
        <a:spcAft>
          <a:spcPct val="0"/>
        </a:spcAft>
        <a:defRPr sz="3200" b="1">
          <a:solidFill>
            <a:schemeClr val="tx1"/>
          </a:solidFill>
          <a:latin typeface="Tahoma" panose="020B0604030504040204" pitchFamily="34" charset="0"/>
        </a:defRPr>
      </a:lvl5pPr>
      <a:lvl6pPr marL="457200" algn="l" rtl="0" eaLnBrk="0" fontAlgn="base" hangingPunct="0">
        <a:lnSpc>
          <a:spcPts val="3600"/>
        </a:lnSpc>
        <a:spcBef>
          <a:spcPct val="0"/>
        </a:spcBef>
        <a:spcAft>
          <a:spcPct val="0"/>
        </a:spcAft>
        <a:defRPr sz="3200" b="1">
          <a:solidFill>
            <a:schemeClr val="tx1"/>
          </a:solidFill>
          <a:latin typeface="Tahoma" panose="020B0604030504040204" pitchFamily="34" charset="0"/>
        </a:defRPr>
      </a:lvl6pPr>
      <a:lvl7pPr marL="914400" algn="l" rtl="0" eaLnBrk="0" fontAlgn="base" hangingPunct="0">
        <a:lnSpc>
          <a:spcPts val="3600"/>
        </a:lnSpc>
        <a:spcBef>
          <a:spcPct val="0"/>
        </a:spcBef>
        <a:spcAft>
          <a:spcPct val="0"/>
        </a:spcAft>
        <a:defRPr sz="3200" b="1">
          <a:solidFill>
            <a:schemeClr val="tx1"/>
          </a:solidFill>
          <a:latin typeface="Tahoma" panose="020B0604030504040204" pitchFamily="34" charset="0"/>
        </a:defRPr>
      </a:lvl7pPr>
      <a:lvl8pPr marL="1371600" algn="l" rtl="0" eaLnBrk="0" fontAlgn="base" hangingPunct="0">
        <a:lnSpc>
          <a:spcPts val="3600"/>
        </a:lnSpc>
        <a:spcBef>
          <a:spcPct val="0"/>
        </a:spcBef>
        <a:spcAft>
          <a:spcPct val="0"/>
        </a:spcAft>
        <a:defRPr sz="3200" b="1">
          <a:solidFill>
            <a:schemeClr val="tx1"/>
          </a:solidFill>
          <a:latin typeface="Tahoma" panose="020B0604030504040204" pitchFamily="34" charset="0"/>
        </a:defRPr>
      </a:lvl8pPr>
      <a:lvl9pPr marL="1828800" algn="l" rtl="0" eaLnBrk="0" fontAlgn="base" hangingPunct="0">
        <a:lnSpc>
          <a:spcPts val="3600"/>
        </a:lnSpc>
        <a:spcBef>
          <a:spcPct val="0"/>
        </a:spcBef>
        <a:spcAft>
          <a:spcPct val="0"/>
        </a:spcAft>
        <a:defRPr sz="3200" b="1">
          <a:solidFill>
            <a:schemeClr val="tx1"/>
          </a:solidFill>
          <a:latin typeface="Tahoma" panose="020B0604030504040204" pitchFamily="34" charset="0"/>
        </a:defRPr>
      </a:lvl9pPr>
    </p:titleStyle>
    <p:bodyStyle>
      <a:lvl1pPr marL="292100" indent="-292100" algn="l" rtl="0" eaLnBrk="0" fontAlgn="base" hangingPunct="0">
        <a:spcBef>
          <a:spcPct val="10000"/>
        </a:spcBef>
        <a:spcAft>
          <a:spcPts val="400"/>
        </a:spcAft>
        <a:buClr>
          <a:srgbClr val="0C7B9C"/>
        </a:buClr>
        <a:buSzPct val="75000"/>
        <a:buFont typeface="Monotype Sorts" pitchFamily="2" charset="2"/>
        <a:buChar char="l"/>
        <a:defRPr sz="2800">
          <a:solidFill>
            <a:schemeClr val="tx1"/>
          </a:solidFill>
          <a:latin typeface="+mn-lt"/>
          <a:ea typeface="+mn-ea"/>
          <a:cs typeface="+mn-cs"/>
        </a:defRPr>
      </a:lvl1pPr>
      <a:lvl2pPr marL="800100" indent="-342900" algn="l" rtl="0" eaLnBrk="0" fontAlgn="base" hangingPunct="0">
        <a:spcBef>
          <a:spcPct val="10000"/>
        </a:spcBef>
        <a:spcAft>
          <a:spcPts val="400"/>
        </a:spcAft>
        <a:buClr>
          <a:srgbClr val="0C7B9C"/>
        </a:buClr>
        <a:buSzPct val="100000"/>
        <a:buFont typeface="Arial" panose="020B0604020202090204" pitchFamily="34" charset="0"/>
        <a:buChar char="–"/>
        <a:defRPr sz="2800">
          <a:solidFill>
            <a:schemeClr val="tx1"/>
          </a:solidFill>
          <a:latin typeface="+mn-lt"/>
        </a:defRPr>
      </a:lvl2pPr>
      <a:lvl3pPr marL="914400" algn="l" rtl="0" eaLnBrk="0" fontAlgn="base" hangingPunct="0">
        <a:spcBef>
          <a:spcPct val="10000"/>
        </a:spcBef>
        <a:spcAft>
          <a:spcPts val="400"/>
        </a:spcAft>
        <a:buClr>
          <a:srgbClr val="0C7B9C"/>
        </a:buClr>
        <a:buSzPct val="70000"/>
        <a:buFont typeface="Wingdings" panose="05000000000000000000" pitchFamily="2" charset="2"/>
        <a:buChar char="u"/>
        <a:defRPr sz="2400">
          <a:solidFill>
            <a:schemeClr val="tx1"/>
          </a:solidFill>
          <a:latin typeface="+mn-lt"/>
        </a:defRPr>
      </a:lvl3pPr>
      <a:lvl4pPr marL="1600200" indent="-228600" algn="l" rtl="0" eaLnBrk="0" fontAlgn="base" hangingPunct="0">
        <a:spcBef>
          <a:spcPct val="20000"/>
        </a:spcBef>
        <a:spcAft>
          <a:spcPct val="0"/>
        </a:spcAft>
        <a:buSzPct val="100000"/>
        <a:buChar char="–"/>
        <a:defRPr sz="2000">
          <a:solidFill>
            <a:schemeClr val="tx1"/>
          </a:solidFill>
          <a:latin typeface="Times New Roman" panose="02020503050405090304" pitchFamily="18" charset="0"/>
        </a:defRPr>
      </a:lvl4pPr>
      <a:lvl5pPr marL="2057400" indent="-228600" algn="l" rtl="0" eaLnBrk="0" fontAlgn="base" hangingPunct="0">
        <a:spcBef>
          <a:spcPct val="20000"/>
        </a:spcBef>
        <a:spcAft>
          <a:spcPct val="0"/>
        </a:spcAft>
        <a:buSzPct val="100000"/>
        <a:buChar char="•"/>
        <a:defRPr sz="2000">
          <a:solidFill>
            <a:schemeClr val="tx1"/>
          </a:solidFill>
          <a:latin typeface="Times New Roman" panose="02020503050405090304" pitchFamily="18" charset="0"/>
        </a:defRPr>
      </a:lvl5pPr>
      <a:lvl6pPr marL="2514600" indent="-228600" algn="l" rtl="0" eaLnBrk="0" fontAlgn="base" hangingPunct="0">
        <a:spcBef>
          <a:spcPct val="20000"/>
        </a:spcBef>
        <a:spcAft>
          <a:spcPct val="0"/>
        </a:spcAft>
        <a:buSzPct val="100000"/>
        <a:buChar char="•"/>
        <a:defRPr sz="2000">
          <a:solidFill>
            <a:schemeClr val="tx1"/>
          </a:solidFill>
          <a:latin typeface="Times New Roman" panose="02020503050405090304" pitchFamily="18" charset="0"/>
        </a:defRPr>
      </a:lvl6pPr>
      <a:lvl7pPr marL="2971800" indent="-228600" algn="l" rtl="0" eaLnBrk="0" fontAlgn="base" hangingPunct="0">
        <a:spcBef>
          <a:spcPct val="20000"/>
        </a:spcBef>
        <a:spcAft>
          <a:spcPct val="0"/>
        </a:spcAft>
        <a:buSzPct val="100000"/>
        <a:buChar char="•"/>
        <a:defRPr sz="2000">
          <a:solidFill>
            <a:schemeClr val="tx1"/>
          </a:solidFill>
          <a:latin typeface="Times New Roman" panose="02020503050405090304" pitchFamily="18" charset="0"/>
        </a:defRPr>
      </a:lvl7pPr>
      <a:lvl8pPr marL="3429000" indent="-228600" algn="l" rtl="0" eaLnBrk="0" fontAlgn="base" hangingPunct="0">
        <a:spcBef>
          <a:spcPct val="20000"/>
        </a:spcBef>
        <a:spcAft>
          <a:spcPct val="0"/>
        </a:spcAft>
        <a:buSzPct val="100000"/>
        <a:buChar char="•"/>
        <a:defRPr sz="2000">
          <a:solidFill>
            <a:schemeClr val="tx1"/>
          </a:solidFill>
          <a:latin typeface="Times New Roman" panose="02020503050405090304" pitchFamily="18" charset="0"/>
        </a:defRPr>
      </a:lvl8pPr>
      <a:lvl9pPr marL="3886200" indent="-228600" algn="l" rtl="0" eaLnBrk="0" fontAlgn="base" hangingPunct="0">
        <a:spcBef>
          <a:spcPct val="20000"/>
        </a:spcBef>
        <a:spcAft>
          <a:spcPct val="0"/>
        </a:spcAft>
        <a:buSzPct val="100000"/>
        <a:buChar char="•"/>
        <a:defRPr sz="2000">
          <a:solidFill>
            <a:schemeClr val="tx1"/>
          </a:solidFill>
          <a:latin typeface="Times New Roman" panose="02020503050405090304" pitchFamily="18" charset="0"/>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4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hyperlink" Target="https://en.wikipedia.org/wiki/Merkle_tree" TargetMode="Externa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hyperlink" Target="mailto:inpluslab@yeah.net"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p:cNvSpPr>
            <a:spLocks noGrp="1"/>
          </p:cNvSpPr>
          <p:nvPr>
            <p:ph type="ctrTitle"/>
          </p:nvPr>
        </p:nvSpPr>
        <p:spPr>
          <a:xfrm>
            <a:off x="0" y="1727373"/>
            <a:ext cx="9144000" cy="888683"/>
          </a:xfrm>
        </p:spPr>
        <p:txBody>
          <a:bodyPr>
            <a:noAutofit/>
          </a:bodyPr>
          <a:lstStyle/>
          <a:p>
            <a:pPr algn="ctr">
              <a:lnSpc>
                <a:spcPct val="150000"/>
              </a:lnSpc>
            </a:pPr>
            <a:r>
              <a:rPr lang="en-US" altLang="zh-CN" sz="4800" dirty="0">
                <a:solidFill>
                  <a:srgbClr val="C00000"/>
                </a:solidFill>
                <a:latin typeface="微软雅黑" panose="020B0503020204020204" pitchFamily="34" charset="-122"/>
                <a:ea typeface="微软雅黑" panose="020B0503020204020204" pitchFamily="34" charset="-122"/>
              </a:rPr>
              <a:t>Bitcoin</a:t>
            </a:r>
            <a:r>
              <a:rPr lang="zh-CN" altLang="en-US" sz="4800" dirty="0">
                <a:solidFill>
                  <a:srgbClr val="C00000"/>
                </a:solidFill>
                <a:latin typeface="微软雅黑" panose="020B0503020204020204" pitchFamily="34" charset="-122"/>
                <a:ea typeface="微软雅黑" panose="020B0503020204020204" pitchFamily="34" charset="-122"/>
              </a:rPr>
              <a:t> 数据结构</a:t>
            </a:r>
            <a:endParaRPr lang="zh-CN" altLang="en-US" sz="4000" b="0" dirty="0">
              <a:solidFill>
                <a:srgbClr val="C00000"/>
              </a:solidFill>
              <a:latin typeface="微软雅黑" panose="020B0503020204020204" pitchFamily="34" charset="-122"/>
              <a:ea typeface="微软雅黑" panose="020B0503020204020204" pitchFamily="34" charset="-122"/>
            </a:endParaRPr>
          </a:p>
        </p:txBody>
      </p:sp>
      <p:sp>
        <p:nvSpPr>
          <p:cNvPr id="12" name="副标题 2"/>
          <p:cNvSpPr>
            <a:spLocks noGrp="1"/>
          </p:cNvSpPr>
          <p:nvPr>
            <p:ph type="subTitle" idx="1"/>
          </p:nvPr>
        </p:nvSpPr>
        <p:spPr>
          <a:xfrm>
            <a:off x="0" y="3726512"/>
            <a:ext cx="9144000" cy="2226455"/>
          </a:xfrm>
        </p:spPr>
        <p:txBody>
          <a:bodyPr>
            <a:normAutofit fontScale="92500" lnSpcReduction="10000"/>
          </a:bodyPr>
          <a:lstStyle/>
          <a:p>
            <a:r>
              <a:rPr lang="zh-CN" altLang="en-US" sz="3200" b="1" dirty="0">
                <a:latin typeface="微软雅黑" panose="020B0503020204020204" pitchFamily="34" charset="-122"/>
                <a:ea typeface="微软雅黑" panose="020B0503020204020204" pitchFamily="34" charset="-122"/>
              </a:rPr>
              <a:t>陈亮 </a:t>
            </a:r>
            <a:endParaRPr lang="en-US" altLang="zh-CN" sz="3200" b="1" dirty="0">
              <a:latin typeface="微软雅黑" panose="020B0503020204020204" pitchFamily="34" charset="-122"/>
              <a:ea typeface="微软雅黑" panose="020B0503020204020204" pitchFamily="34" charset="-122"/>
            </a:endParaRPr>
          </a:p>
          <a:p>
            <a:r>
              <a:rPr lang="zh-CN" altLang="en-US" sz="3200" dirty="0">
                <a:latin typeface="微软雅黑" panose="020B0503020204020204" pitchFamily="34" charset="-122"/>
                <a:ea typeface="微软雅黑" panose="020B0503020204020204" pitchFamily="34" charset="-122"/>
              </a:rPr>
              <a:t>副教授</a:t>
            </a:r>
            <a:endParaRPr lang="en-US" altLang="zh-CN" sz="3200" dirty="0">
              <a:latin typeface="微软雅黑" panose="020B0503020204020204" pitchFamily="34" charset="-122"/>
              <a:ea typeface="微软雅黑" panose="020B0503020204020204" pitchFamily="34" charset="-122"/>
            </a:endParaRPr>
          </a:p>
          <a:p>
            <a:pPr>
              <a:spcBef>
                <a:spcPts val="1800"/>
              </a:spcBef>
            </a:pPr>
            <a:r>
              <a:rPr lang="zh-CN" altLang="en-US" dirty="0">
                <a:latin typeface="微软雅黑" panose="020B0503020204020204" pitchFamily="34" charset="-122"/>
                <a:ea typeface="微软雅黑" panose="020B0503020204020204" pitchFamily="34" charset="-122"/>
              </a:rPr>
              <a:t>中山大学</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计算机学院</a:t>
            </a:r>
            <a:endParaRPr lang="en-US" altLang="zh-CN" dirty="0">
              <a:latin typeface="微软雅黑" panose="020B0503020204020204" pitchFamily="34" charset="-122"/>
              <a:ea typeface="微软雅黑" panose="020B0503020204020204" pitchFamily="34" charset="-122"/>
            </a:endParaRPr>
          </a:p>
        </p:txBody>
      </p:sp>
      <p:pic>
        <p:nvPicPr>
          <p:cNvPr id="1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8156" y="157863"/>
            <a:ext cx="2055507" cy="6191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图片 5"/>
          <p:cNvPicPr>
            <a:picLocks noChangeAspect="1"/>
          </p:cNvPicPr>
          <p:nvPr/>
        </p:nvPicPr>
        <p:blipFill rotWithShape="1">
          <a:blip r:embed="rId3" cstate="print"/>
          <a:srcRect l="4245" r="-1"/>
          <a:stretch>
            <a:fillRect/>
          </a:stretch>
        </p:blipFill>
        <p:spPr>
          <a:xfrm>
            <a:off x="6232135" y="29427"/>
            <a:ext cx="1891145" cy="876061"/>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z="2600" dirty="0"/>
              <a:t>导言：前述两种加密货币出现的数据结构</a:t>
            </a:r>
            <a:endParaRPr lang="en-US" sz="2600" dirty="0"/>
          </a:p>
        </p:txBody>
      </p:sp>
      <p:sp>
        <p:nvSpPr>
          <p:cNvPr id="3" name="Content Placeholder 2"/>
          <p:cNvSpPr>
            <a:spLocks noGrp="1"/>
          </p:cNvSpPr>
          <p:nvPr>
            <p:ph idx="1"/>
          </p:nvPr>
        </p:nvSpPr>
        <p:spPr>
          <a:xfrm>
            <a:off x="411163" y="1801906"/>
            <a:ext cx="8318500" cy="4522694"/>
          </a:xfrm>
        </p:spPr>
        <p:txBody>
          <a:bodyPr/>
          <a:lstStyle/>
          <a:p>
            <a:r>
              <a:rPr lang="zh-CN" altLang="en-US" dirty="0"/>
              <a:t>高飞币使用的 “</a:t>
            </a:r>
            <a:r>
              <a:rPr lang="zh-CN" altLang="en-US" dirty="0">
                <a:solidFill>
                  <a:srgbClr val="C00000"/>
                </a:solidFill>
              </a:rPr>
              <a:t>哈希指针</a:t>
            </a:r>
            <a:r>
              <a:rPr lang="zh-CN" altLang="en-US" dirty="0"/>
              <a:t>”</a:t>
            </a:r>
            <a:endParaRPr lang="en-US" altLang="zh-CN" dirty="0"/>
          </a:p>
          <a:p>
            <a:pPr marL="292100" lvl="1" indent="-292100">
              <a:buSzPct val="75000"/>
              <a:buFont typeface="Monotype Sorts" pitchFamily="2" charset="2"/>
              <a:buChar char="l"/>
            </a:pPr>
            <a:r>
              <a:rPr lang="zh-CN" altLang="en-US" dirty="0"/>
              <a:t>财奴币使用的 “</a:t>
            </a:r>
            <a:r>
              <a:rPr lang="zh-CN" altLang="en-US" dirty="0">
                <a:solidFill>
                  <a:srgbClr val="C00000"/>
                </a:solidFill>
              </a:rPr>
              <a:t>仅增账本</a:t>
            </a:r>
            <a:r>
              <a:rPr lang="zh-CN" altLang="en-US" dirty="0"/>
              <a:t>”（</a:t>
            </a:r>
            <a:r>
              <a:rPr lang="en-US" altLang="zh-CN" dirty="0"/>
              <a:t>append-only</a:t>
            </a:r>
            <a:r>
              <a:rPr lang="zh-CN" altLang="en-US" dirty="0"/>
              <a:t> </a:t>
            </a:r>
            <a:r>
              <a:rPr lang="en-US" altLang="zh-CN" dirty="0"/>
              <a:t>ledger</a:t>
            </a:r>
            <a:r>
              <a:rPr lang="zh-CN" altLang="en-US" dirty="0"/>
              <a:t>）</a:t>
            </a:r>
            <a:endParaRPr lang="en-US" altLang="zh-CN" dirty="0"/>
          </a:p>
          <a:p>
            <a:endParaRPr lang="en-US" dirty="0"/>
          </a:p>
        </p:txBody>
      </p:sp>
      <p:sp>
        <p:nvSpPr>
          <p:cNvPr id="4" name="Cloud 3"/>
          <p:cNvSpPr/>
          <p:nvPr/>
        </p:nvSpPr>
        <p:spPr bwMode="auto">
          <a:xfrm>
            <a:off x="2764822" y="3404746"/>
            <a:ext cx="3071201" cy="1430371"/>
          </a:xfrm>
          <a:prstGeom prst="cloud">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ctr" defTabSz="914400" rtl="0" eaLnBrk="0" fontAlgn="base" latinLnBrk="0" hangingPunct="0">
              <a:lnSpc>
                <a:spcPct val="200000"/>
              </a:lnSpc>
              <a:spcBef>
                <a:spcPct val="0"/>
              </a:spcBef>
              <a:spcAft>
                <a:spcPct val="0"/>
              </a:spcAft>
              <a:buClrTx/>
              <a:buSzTx/>
              <a:buFontTx/>
              <a:buNone/>
            </a:pPr>
            <a:r>
              <a:rPr kumimoji="0" lang="zh-CN" altLang="en-US" sz="2400" b="1" i="0" u="none" strike="noStrike" cap="none" normalizeH="0" baseline="0" dirty="0">
                <a:ln>
                  <a:noFill/>
                </a:ln>
                <a:effectLst/>
                <a:latin typeface="Arial" panose="020B0604020202090204" pitchFamily="34" charset="0"/>
              </a:rPr>
              <a:t>在这节课讲</a:t>
            </a:r>
            <a:endParaRPr kumimoji="0" lang="en-US" sz="2400" b="1" i="0" u="none" strike="noStrike" cap="none" normalizeH="0" baseline="0" dirty="0">
              <a:ln>
                <a:noFill/>
              </a:ln>
              <a:effectLst/>
              <a:latin typeface="Arial" panose="020B060402020209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这节课内容</a:t>
            </a:r>
            <a:endParaRPr lang="en-US" dirty="0"/>
          </a:p>
        </p:txBody>
      </p:sp>
      <p:sp>
        <p:nvSpPr>
          <p:cNvPr id="3" name="Content Placeholder 2"/>
          <p:cNvSpPr>
            <a:spLocks noGrp="1"/>
          </p:cNvSpPr>
          <p:nvPr>
            <p:ph idx="1"/>
          </p:nvPr>
        </p:nvSpPr>
        <p:spPr>
          <a:xfrm>
            <a:off x="411163" y="1667434"/>
            <a:ext cx="8318500" cy="4657165"/>
          </a:xfrm>
        </p:spPr>
        <p:txBody>
          <a:bodyPr/>
          <a:lstStyle/>
          <a:p>
            <a:r>
              <a:rPr lang="en-US" altLang="zh-CN" dirty="0"/>
              <a:t>Part</a:t>
            </a:r>
            <a:r>
              <a:rPr lang="zh-CN" altLang="en-US" dirty="0"/>
              <a:t> </a:t>
            </a:r>
            <a:r>
              <a:rPr lang="en-US" altLang="zh-CN" dirty="0"/>
              <a:t>1:</a:t>
            </a:r>
            <a:r>
              <a:rPr lang="zh-CN" altLang="en-US" dirty="0"/>
              <a:t> 哈希指针（</a:t>
            </a:r>
            <a:r>
              <a:rPr lang="en-US" altLang="zh-CN" dirty="0"/>
              <a:t>Hash</a:t>
            </a:r>
            <a:r>
              <a:rPr lang="zh-CN" altLang="en-US" dirty="0"/>
              <a:t> </a:t>
            </a:r>
            <a:r>
              <a:rPr lang="en-US" altLang="zh-CN" dirty="0"/>
              <a:t>Pointer</a:t>
            </a:r>
            <a:r>
              <a:rPr lang="zh-CN" altLang="en-US" dirty="0"/>
              <a:t>）</a:t>
            </a:r>
            <a:endParaRPr lang="en-US" altLang="zh-CN" dirty="0"/>
          </a:p>
          <a:p>
            <a:endParaRPr lang="en-US" dirty="0"/>
          </a:p>
          <a:p>
            <a:r>
              <a:rPr lang="en-US" altLang="zh-CN" dirty="0"/>
              <a:t>Part</a:t>
            </a:r>
            <a:r>
              <a:rPr lang="zh-CN" altLang="en-US" dirty="0"/>
              <a:t> </a:t>
            </a:r>
            <a:r>
              <a:rPr lang="en-US" altLang="zh-CN" dirty="0"/>
              <a:t>2:</a:t>
            </a:r>
            <a:r>
              <a:rPr lang="zh-CN" altLang="en-US" dirty="0"/>
              <a:t> 比特币的区块（</a:t>
            </a:r>
            <a:r>
              <a:rPr lang="en-US" altLang="zh-CN" dirty="0"/>
              <a:t>Bitcoin’s</a:t>
            </a:r>
            <a:r>
              <a:rPr lang="zh-CN" altLang="en-US" dirty="0"/>
              <a:t> </a:t>
            </a:r>
            <a:r>
              <a:rPr lang="en-US" altLang="zh-CN" dirty="0"/>
              <a:t>Block</a:t>
            </a:r>
            <a:r>
              <a:rPr lang="zh-CN" altLang="en-US" dirty="0"/>
              <a:t>）</a:t>
            </a:r>
            <a:endParaRPr lang="en-US" dirty="0"/>
          </a:p>
          <a:p>
            <a:endParaRPr lang="en-US" dirty="0"/>
          </a:p>
          <a:p>
            <a:r>
              <a:rPr lang="en-US" altLang="zh-CN" dirty="0"/>
              <a:t>Part</a:t>
            </a:r>
            <a:r>
              <a:rPr lang="zh-CN" altLang="en-US" dirty="0"/>
              <a:t> </a:t>
            </a:r>
            <a:r>
              <a:rPr lang="en-US" altLang="zh-CN" dirty="0"/>
              <a:t>3:</a:t>
            </a:r>
            <a:r>
              <a:rPr lang="zh-CN" altLang="en-US" dirty="0"/>
              <a:t> 交易（</a:t>
            </a:r>
            <a:r>
              <a:rPr lang="en-US" altLang="zh-CN" dirty="0"/>
              <a:t>Bitcoin’s</a:t>
            </a:r>
            <a:r>
              <a:rPr lang="zh-CN" altLang="en-US" dirty="0"/>
              <a:t> </a:t>
            </a:r>
            <a:r>
              <a:rPr lang="en-US" altLang="zh-CN" dirty="0"/>
              <a:t>Transaction</a:t>
            </a:r>
            <a:r>
              <a:rPr lang="zh-CN" altLang="en-US" dirty="0"/>
              <a:t>）</a:t>
            </a:r>
            <a:endParaRPr lang="en-US" dirty="0"/>
          </a:p>
          <a:p>
            <a:endParaRPr lang="en-US" dirty="0"/>
          </a:p>
          <a:p>
            <a:r>
              <a:rPr lang="en-US" altLang="zh-CN" dirty="0"/>
              <a:t>Part</a:t>
            </a:r>
            <a:r>
              <a:rPr lang="zh-CN" altLang="en-US" dirty="0"/>
              <a:t> </a:t>
            </a:r>
            <a:r>
              <a:rPr lang="en-US" altLang="zh-CN" dirty="0"/>
              <a:t>4:</a:t>
            </a:r>
            <a:r>
              <a:rPr lang="zh-CN" altLang="en-US" dirty="0"/>
              <a:t> 默克尔树（</a:t>
            </a:r>
            <a:r>
              <a:rPr lang="en-US" altLang="zh-CN" dirty="0"/>
              <a:t>Merkel</a:t>
            </a:r>
            <a:r>
              <a:rPr lang="zh-CN" altLang="en-US" dirty="0"/>
              <a:t> </a:t>
            </a:r>
            <a:r>
              <a:rPr lang="en-US" altLang="zh-CN" dirty="0"/>
              <a:t>Tree</a:t>
            </a:r>
            <a:r>
              <a:rPr lang="zh-CN" altLang="en-US" dirty="0"/>
              <a:t>）</a:t>
            </a:r>
            <a:endParaRPr lang="en-US" altLang="zh-CN"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Intro:</a:t>
            </a:r>
            <a:r>
              <a:rPr lang="zh-CN" altLang="en-US" dirty="0"/>
              <a:t> </a:t>
            </a:r>
            <a:r>
              <a:rPr lang="en-US" altLang="zh-CN" dirty="0"/>
              <a:t>What</a:t>
            </a:r>
            <a:r>
              <a:rPr lang="zh-CN" altLang="en-US" dirty="0"/>
              <a:t> </a:t>
            </a:r>
            <a:r>
              <a:rPr lang="en-US" altLang="zh-CN" dirty="0"/>
              <a:t>are</a:t>
            </a:r>
            <a:r>
              <a:rPr lang="zh-CN" altLang="en-US" dirty="0"/>
              <a:t> </a:t>
            </a:r>
            <a:r>
              <a:rPr lang="en-US" altLang="zh-CN" dirty="0"/>
              <a:t>there</a:t>
            </a:r>
            <a:r>
              <a:rPr lang="zh-CN" altLang="en-US" dirty="0"/>
              <a:t> </a:t>
            </a:r>
            <a:r>
              <a:rPr lang="en-US" altLang="zh-CN" dirty="0"/>
              <a:t>inside</a:t>
            </a:r>
            <a:r>
              <a:rPr lang="zh-CN" altLang="en-US" dirty="0"/>
              <a:t> </a:t>
            </a:r>
            <a:r>
              <a:rPr lang="en-US" altLang="zh-CN" dirty="0"/>
              <a:t>a</a:t>
            </a:r>
            <a:r>
              <a:rPr lang="zh-CN" altLang="en-US" dirty="0"/>
              <a:t> </a:t>
            </a:r>
            <a:r>
              <a:rPr lang="en-US" altLang="zh-CN" dirty="0"/>
              <a:t>block?</a:t>
            </a:r>
            <a:endParaRPr lang="en-US" dirty="0"/>
          </a:p>
        </p:txBody>
      </p:sp>
      <p:pic>
        <p:nvPicPr>
          <p:cNvPr id="6" name="Picture 5"/>
          <p:cNvPicPr>
            <a:picLocks noChangeAspect="1"/>
          </p:cNvPicPr>
          <p:nvPr/>
        </p:nvPicPr>
        <p:blipFill>
          <a:blip r:embed="rId2"/>
          <a:stretch>
            <a:fillRect/>
          </a:stretch>
        </p:blipFill>
        <p:spPr>
          <a:xfrm>
            <a:off x="5457667" y="1144102"/>
            <a:ext cx="2481951" cy="5168900"/>
          </a:xfrm>
          <a:prstGeom prst="rect">
            <a:avLst/>
          </a:prstGeom>
        </p:spPr>
      </p:pic>
      <p:pic>
        <p:nvPicPr>
          <p:cNvPr id="7" name="Picture 6"/>
          <p:cNvPicPr>
            <a:picLocks noChangeAspect="1"/>
          </p:cNvPicPr>
          <p:nvPr/>
        </p:nvPicPr>
        <p:blipFill>
          <a:blip r:embed="rId3"/>
          <a:stretch>
            <a:fillRect/>
          </a:stretch>
        </p:blipFill>
        <p:spPr>
          <a:xfrm>
            <a:off x="520700" y="1052998"/>
            <a:ext cx="3684867" cy="5260004"/>
          </a:xfrm>
          <a:prstGeom prst="rect">
            <a:avLst/>
          </a:prstGeom>
        </p:spPr>
      </p:pic>
      <p:cxnSp>
        <p:nvCxnSpPr>
          <p:cNvPr id="8" name="Straight Connector 7"/>
          <p:cNvCxnSpPr/>
          <p:nvPr/>
        </p:nvCxnSpPr>
        <p:spPr bwMode="auto">
          <a:xfrm flipH="1" flipV="1">
            <a:off x="3733800" y="1052998"/>
            <a:ext cx="1879600" cy="611804"/>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9" name="Straight Connector 8"/>
          <p:cNvCxnSpPr/>
          <p:nvPr/>
        </p:nvCxnSpPr>
        <p:spPr bwMode="auto">
          <a:xfrm flipH="1">
            <a:off x="3924300" y="4648200"/>
            <a:ext cx="1533367" cy="1664802"/>
          </a:xfrm>
          <a:prstGeom prst="line">
            <a:avLst/>
          </a:prstGeom>
          <a:solidFill>
            <a:schemeClr val="accent1"/>
          </a:solidFill>
          <a:ln w="12700" cap="flat" cmpd="sng" algn="ctr">
            <a:solidFill>
              <a:schemeClr val="tx1"/>
            </a:solidFill>
            <a:prstDash val="solid"/>
            <a:round/>
            <a:headEnd type="none" w="med" len="med"/>
            <a:tailEnd type="none" w="med" len="med"/>
          </a:ln>
          <a:effectLst/>
        </p:spPr>
      </p:cxnSp>
      <p:sp>
        <p:nvSpPr>
          <p:cNvPr id="5" name="Rectangle 4"/>
          <p:cNvSpPr/>
          <p:nvPr/>
        </p:nvSpPr>
        <p:spPr>
          <a:xfrm>
            <a:off x="4432637" y="6488668"/>
            <a:ext cx="4532010" cy="369332"/>
          </a:xfrm>
          <a:prstGeom prst="rect">
            <a:avLst/>
          </a:prstGeom>
        </p:spPr>
        <p:txBody>
          <a:bodyPr wrap="none">
            <a:spAutoFit/>
          </a:bodyPr>
          <a:lstStyle/>
          <a:p>
            <a:r>
              <a:rPr lang="en-US"/>
              <a:t>Blockchain structure (Antonopoulos, 2014)</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5565" y="3439492"/>
            <a:ext cx="7772400" cy="1362075"/>
          </a:xfrm>
        </p:spPr>
        <p:txBody>
          <a:bodyPr/>
          <a:lstStyle/>
          <a:p>
            <a:r>
              <a:rPr lang="en-US" altLang="zh-CN" dirty="0"/>
              <a:t>Part</a:t>
            </a:r>
            <a:r>
              <a:rPr lang="zh-CN" altLang="en-US" dirty="0"/>
              <a:t> </a:t>
            </a:r>
            <a:r>
              <a:rPr lang="en-US" altLang="zh-CN" dirty="0"/>
              <a:t>1:</a:t>
            </a:r>
            <a:r>
              <a:rPr lang="zh-CN" altLang="en-US" dirty="0"/>
              <a:t> 哈希指针</a:t>
            </a:r>
            <a:endParaRPr lang="en-US" dirty="0"/>
          </a:p>
        </p:txBody>
      </p:sp>
      <p:sp>
        <p:nvSpPr>
          <p:cNvPr id="3" name="Text Placeholder 2"/>
          <p:cNvSpPr>
            <a:spLocks noGrp="1"/>
          </p:cNvSpPr>
          <p:nvPr>
            <p:ph type="body" idx="1"/>
          </p:nvPr>
        </p:nvSpPr>
        <p:spPr>
          <a:xfrm>
            <a:off x="735565" y="1939306"/>
            <a:ext cx="7772400" cy="1267722"/>
          </a:xfrm>
        </p:spPr>
        <p:txBody>
          <a:bodyPr/>
          <a:lstStyle/>
          <a:p>
            <a:r>
              <a:rPr lang="zh-CN" altLang="en-US" dirty="0"/>
              <a:t>比特币数据结构</a:t>
            </a:r>
            <a:endParaRPr lang="en-US"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Revisit:</a:t>
            </a:r>
            <a:r>
              <a:rPr lang="zh-CN" altLang="en-US" dirty="0"/>
              <a:t> 链表（</a:t>
            </a:r>
            <a:r>
              <a:rPr lang="en-US" altLang="zh-CN" dirty="0"/>
              <a:t>Data</a:t>
            </a:r>
            <a:r>
              <a:rPr lang="zh-CN" altLang="en-US" dirty="0"/>
              <a:t> </a:t>
            </a:r>
            <a:r>
              <a:rPr lang="en-US" altLang="zh-CN" dirty="0"/>
              <a:t>Link</a:t>
            </a:r>
            <a:r>
              <a:rPr lang="zh-CN" altLang="en-US" dirty="0"/>
              <a:t> </a:t>
            </a:r>
            <a:r>
              <a:rPr lang="en-US" altLang="zh-CN" dirty="0"/>
              <a:t>Tables</a:t>
            </a:r>
            <a:r>
              <a:rPr lang="zh-CN" altLang="en-US" dirty="0"/>
              <a:t>）</a:t>
            </a:r>
            <a:endParaRPr lang="en-US" dirty="0"/>
          </a:p>
        </p:txBody>
      </p:sp>
      <p:sp>
        <p:nvSpPr>
          <p:cNvPr id="3" name="Content Placeholder 2"/>
          <p:cNvSpPr>
            <a:spLocks noGrp="1"/>
          </p:cNvSpPr>
          <p:nvPr>
            <p:ph idx="1"/>
          </p:nvPr>
        </p:nvSpPr>
        <p:spPr/>
        <p:txBody>
          <a:bodyPr/>
          <a:lstStyle/>
          <a:p>
            <a:r>
              <a:rPr lang="zh-CN" altLang="en-US" dirty="0"/>
              <a:t>链表</a:t>
            </a:r>
            <a:endParaRPr lang="en-US" dirty="0"/>
          </a:p>
        </p:txBody>
      </p:sp>
      <p:pic>
        <p:nvPicPr>
          <p:cNvPr id="3074" name="Picture 2" descr="o实现双向链表@慕课网原创_慕课网_手记"/>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5373" y="1651045"/>
            <a:ext cx="7209871" cy="272217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据结构与算法-链表(上) - 知乎"/>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04145" y="4253948"/>
            <a:ext cx="5565912" cy="222636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据结构与算法-链表(上) - 知乎"/>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3486" y="1735629"/>
            <a:ext cx="4995427" cy="199817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zh-CN" altLang="en-US" dirty="0"/>
              <a:t>哈希指针（</a:t>
            </a:r>
            <a:r>
              <a:rPr lang="en-US" altLang="zh-CN" dirty="0"/>
              <a:t>Hash</a:t>
            </a:r>
            <a:r>
              <a:rPr lang="zh-CN" altLang="en-US" dirty="0"/>
              <a:t> </a:t>
            </a:r>
            <a:r>
              <a:rPr lang="en-US" altLang="zh-CN" dirty="0"/>
              <a:t>Pointer</a:t>
            </a:r>
            <a:r>
              <a:rPr lang="zh-CN" altLang="en-US" dirty="0"/>
              <a:t>）</a:t>
            </a:r>
            <a:endParaRPr lang="en-US" dirty="0"/>
          </a:p>
        </p:txBody>
      </p:sp>
      <p:sp>
        <p:nvSpPr>
          <p:cNvPr id="3" name="Content Placeholder 2"/>
          <p:cNvSpPr>
            <a:spLocks noGrp="1"/>
          </p:cNvSpPr>
          <p:nvPr>
            <p:ph idx="1"/>
          </p:nvPr>
        </p:nvSpPr>
        <p:spPr>
          <a:xfrm>
            <a:off x="411163" y="1143000"/>
            <a:ext cx="7089567" cy="5181600"/>
          </a:xfrm>
        </p:spPr>
        <p:txBody>
          <a:bodyPr/>
          <a:lstStyle/>
          <a:p>
            <a:r>
              <a:rPr lang="en-US" altLang="zh-CN" dirty="0"/>
              <a:t>A</a:t>
            </a:r>
            <a:r>
              <a:rPr lang="zh-CN" altLang="en-US" dirty="0"/>
              <a:t> </a:t>
            </a:r>
            <a:r>
              <a:rPr lang="en-US" altLang="zh-CN" dirty="0"/>
              <a:t>normal</a:t>
            </a:r>
            <a:r>
              <a:rPr lang="zh-CN" altLang="en-US" dirty="0"/>
              <a:t> </a:t>
            </a:r>
            <a:r>
              <a:rPr lang="en-US" altLang="zh-CN" dirty="0"/>
              <a:t>pointer:</a:t>
            </a:r>
            <a:r>
              <a:rPr lang="zh-CN" altLang="en-US" dirty="0"/>
              <a:t>  </a:t>
            </a:r>
            <a:r>
              <a:rPr lang="zh-CN" altLang="en-US" dirty="0">
                <a:solidFill>
                  <a:srgbClr val="0432FF"/>
                </a:solidFill>
              </a:rPr>
              <a:t>*</a:t>
            </a:r>
            <a:r>
              <a:rPr lang="en-US" altLang="zh-CN" dirty="0" err="1">
                <a:solidFill>
                  <a:srgbClr val="0432FF"/>
                </a:solidFill>
              </a:rPr>
              <a:t>ptr</a:t>
            </a:r>
            <a:r>
              <a:rPr lang="zh-CN" altLang="en-US" dirty="0">
                <a:solidFill>
                  <a:srgbClr val="0432FF"/>
                </a:solidFill>
              </a:rPr>
              <a:t> </a:t>
            </a:r>
            <a:r>
              <a:rPr lang="en-US" altLang="zh-CN" dirty="0">
                <a:solidFill>
                  <a:srgbClr val="0432FF"/>
                </a:solidFill>
              </a:rPr>
              <a:t>=</a:t>
            </a:r>
            <a:r>
              <a:rPr lang="zh-CN" altLang="en-US" dirty="0">
                <a:solidFill>
                  <a:srgbClr val="0432FF"/>
                </a:solidFill>
              </a:rPr>
              <a:t> </a:t>
            </a:r>
            <a:r>
              <a:rPr lang="en-US" altLang="zh-CN" dirty="0">
                <a:solidFill>
                  <a:srgbClr val="0432FF"/>
                </a:solidFill>
              </a:rPr>
              <a:t>&amp;</a:t>
            </a:r>
            <a:r>
              <a:rPr lang="zh-CN" altLang="en-US" dirty="0">
                <a:solidFill>
                  <a:srgbClr val="0432FF"/>
                </a:solidFill>
              </a:rPr>
              <a:t> </a:t>
            </a:r>
            <a:r>
              <a:rPr lang="en-US" altLang="zh-CN" dirty="0">
                <a:solidFill>
                  <a:srgbClr val="0432FF"/>
                </a:solidFill>
              </a:rPr>
              <a:t>data</a:t>
            </a:r>
          </a:p>
          <a:p>
            <a:pPr lvl="1"/>
            <a:r>
              <a:rPr lang="en-US" altLang="zh-CN" sz="2000" dirty="0"/>
              <a:t>Tells</a:t>
            </a:r>
            <a:r>
              <a:rPr lang="zh-CN" altLang="en-US" sz="2000" dirty="0"/>
              <a:t> </a:t>
            </a:r>
            <a:r>
              <a:rPr lang="en-US" altLang="zh-CN" sz="2000" dirty="0"/>
              <a:t>you</a:t>
            </a:r>
            <a:r>
              <a:rPr lang="zh-CN" altLang="en-US" sz="2000" dirty="0"/>
              <a:t> </a:t>
            </a:r>
            <a:r>
              <a:rPr lang="en-US" altLang="zh-CN" sz="2000" dirty="0"/>
              <a:t>the</a:t>
            </a:r>
            <a:r>
              <a:rPr lang="zh-CN" altLang="en-US" sz="2000" dirty="0"/>
              <a:t> </a:t>
            </a:r>
            <a:r>
              <a:rPr lang="en-US" altLang="zh-CN" sz="2000" dirty="0"/>
              <a:t>position</a:t>
            </a:r>
            <a:r>
              <a:rPr lang="zh-CN" altLang="en-US" sz="2000" dirty="0"/>
              <a:t> </a:t>
            </a:r>
            <a:r>
              <a:rPr lang="en-US" altLang="zh-CN" sz="2000" dirty="0"/>
              <a:t>where</a:t>
            </a:r>
            <a:r>
              <a:rPr lang="zh-CN" altLang="en-US" sz="2000" dirty="0"/>
              <a:t> </a:t>
            </a:r>
            <a:r>
              <a:rPr lang="en-US" altLang="zh-CN" sz="2000" dirty="0"/>
              <a:t>a</a:t>
            </a:r>
            <a:r>
              <a:rPr lang="zh-CN" altLang="en-US" sz="2000" dirty="0"/>
              <a:t> </a:t>
            </a:r>
            <a:r>
              <a:rPr lang="en-US" altLang="zh-CN" sz="2000" dirty="0"/>
              <a:t>data</a:t>
            </a:r>
            <a:r>
              <a:rPr lang="zh-CN" altLang="en-US" sz="2000" dirty="0"/>
              <a:t> </a:t>
            </a:r>
            <a:r>
              <a:rPr lang="en-US" altLang="zh-CN" sz="2000" dirty="0"/>
              <a:t>is</a:t>
            </a:r>
          </a:p>
          <a:p>
            <a:endParaRPr lang="en-US" altLang="zh-CN" dirty="0"/>
          </a:p>
          <a:p>
            <a:endParaRPr lang="en-US" altLang="zh-CN" dirty="0"/>
          </a:p>
          <a:p>
            <a:endParaRPr lang="en-US" altLang="zh-CN" dirty="0"/>
          </a:p>
          <a:p>
            <a:r>
              <a:rPr lang="en-US" altLang="zh-CN" dirty="0"/>
              <a:t>A</a:t>
            </a:r>
            <a:r>
              <a:rPr lang="zh-CN" altLang="en-US" dirty="0"/>
              <a:t> </a:t>
            </a:r>
            <a:r>
              <a:rPr lang="en-US" altLang="zh-CN" dirty="0"/>
              <a:t>Hash</a:t>
            </a:r>
            <a:r>
              <a:rPr lang="zh-CN" altLang="en-US" dirty="0"/>
              <a:t> </a:t>
            </a:r>
            <a:r>
              <a:rPr lang="en-US" altLang="zh-CN" dirty="0"/>
              <a:t>Pointer:</a:t>
            </a:r>
            <a:r>
              <a:rPr lang="zh-CN" altLang="en-US" dirty="0"/>
              <a:t> </a:t>
            </a:r>
            <a:r>
              <a:rPr lang="zh-CN" altLang="en-US" dirty="0">
                <a:solidFill>
                  <a:srgbClr val="0432FF"/>
                </a:solidFill>
              </a:rPr>
              <a:t>*</a:t>
            </a:r>
            <a:r>
              <a:rPr lang="en-US" altLang="zh-CN" dirty="0" err="1">
                <a:solidFill>
                  <a:srgbClr val="0432FF"/>
                </a:solidFill>
              </a:rPr>
              <a:t>ptr</a:t>
            </a:r>
            <a:r>
              <a:rPr lang="zh-CN" altLang="en-US" dirty="0">
                <a:solidFill>
                  <a:srgbClr val="0432FF"/>
                </a:solidFill>
              </a:rPr>
              <a:t> </a:t>
            </a:r>
            <a:r>
              <a:rPr lang="en-US" altLang="zh-CN" dirty="0">
                <a:solidFill>
                  <a:srgbClr val="0432FF"/>
                </a:solidFill>
              </a:rPr>
              <a:t>=</a:t>
            </a:r>
            <a:r>
              <a:rPr lang="zh-CN" altLang="en-US" dirty="0">
                <a:solidFill>
                  <a:srgbClr val="0432FF"/>
                </a:solidFill>
              </a:rPr>
              <a:t> </a:t>
            </a:r>
            <a:r>
              <a:rPr lang="en-US" altLang="zh-CN" dirty="0">
                <a:solidFill>
                  <a:srgbClr val="0432FF"/>
                </a:solidFill>
              </a:rPr>
              <a:t>H(</a:t>
            </a:r>
            <a:r>
              <a:rPr lang="zh-CN" altLang="en-US" dirty="0">
                <a:solidFill>
                  <a:srgbClr val="0432FF"/>
                </a:solidFill>
              </a:rPr>
              <a:t> </a:t>
            </a:r>
            <a:r>
              <a:rPr lang="en-US" altLang="zh-CN" dirty="0">
                <a:solidFill>
                  <a:srgbClr val="0432FF"/>
                </a:solidFill>
              </a:rPr>
              <a:t>Data)</a:t>
            </a:r>
          </a:p>
          <a:p>
            <a:pPr lvl="1"/>
            <a:r>
              <a:rPr lang="en-US" altLang="zh-CN" sz="2000" dirty="0"/>
              <a:t>Not</a:t>
            </a:r>
            <a:r>
              <a:rPr lang="zh-CN" altLang="en-US" sz="2000" dirty="0"/>
              <a:t> </a:t>
            </a:r>
            <a:r>
              <a:rPr lang="en-US" altLang="zh-CN" sz="2000" dirty="0"/>
              <a:t>only</a:t>
            </a:r>
            <a:r>
              <a:rPr lang="zh-CN" altLang="en-US" sz="2000" dirty="0"/>
              <a:t> </a:t>
            </a:r>
            <a:r>
              <a:rPr lang="en-US" altLang="zh-CN" sz="2000" dirty="0"/>
              <a:t>tells</a:t>
            </a:r>
            <a:r>
              <a:rPr lang="zh-CN" altLang="en-US" sz="2000" dirty="0"/>
              <a:t> </a:t>
            </a:r>
            <a:r>
              <a:rPr lang="en-US" altLang="zh-CN" sz="2000" dirty="0"/>
              <a:t>you</a:t>
            </a:r>
            <a:r>
              <a:rPr lang="zh-CN" altLang="en-US" sz="2000" dirty="0"/>
              <a:t> </a:t>
            </a:r>
            <a:r>
              <a:rPr lang="en-US" altLang="zh-CN" sz="2000" dirty="0"/>
              <a:t>where</a:t>
            </a:r>
            <a:r>
              <a:rPr lang="zh-CN" altLang="en-US" sz="2000" dirty="0"/>
              <a:t> </a:t>
            </a:r>
            <a:r>
              <a:rPr lang="en-US" altLang="zh-CN" sz="2000" dirty="0"/>
              <a:t>a</a:t>
            </a:r>
            <a:r>
              <a:rPr lang="zh-CN" altLang="en-US" sz="2000" dirty="0"/>
              <a:t> </a:t>
            </a:r>
            <a:r>
              <a:rPr lang="en-US" altLang="zh-CN" sz="2000" dirty="0"/>
              <a:t>data</a:t>
            </a:r>
            <a:r>
              <a:rPr lang="zh-CN" altLang="en-US" sz="2000" dirty="0"/>
              <a:t> </a:t>
            </a:r>
            <a:r>
              <a:rPr lang="en-US" altLang="zh-CN" sz="2000" dirty="0"/>
              <a:t>is</a:t>
            </a:r>
          </a:p>
          <a:p>
            <a:pPr lvl="1"/>
            <a:r>
              <a:rPr lang="en-US" altLang="zh-CN" sz="2000" dirty="0"/>
              <a:t>But</a:t>
            </a:r>
            <a:r>
              <a:rPr lang="zh-CN" altLang="en-US" sz="2000" dirty="0"/>
              <a:t> </a:t>
            </a:r>
            <a:r>
              <a:rPr lang="en-US" altLang="zh-CN" sz="2000" dirty="0"/>
              <a:t>also</a:t>
            </a:r>
            <a:r>
              <a:rPr lang="zh-CN" altLang="en-US" sz="2000" dirty="0"/>
              <a:t> </a:t>
            </a:r>
            <a:r>
              <a:rPr lang="en-US" altLang="zh-CN" sz="2000" dirty="0"/>
              <a:t>enables</a:t>
            </a:r>
            <a:r>
              <a:rPr lang="zh-CN" altLang="en-US" sz="2000" dirty="0"/>
              <a:t> </a:t>
            </a:r>
            <a:r>
              <a:rPr lang="en-US" altLang="zh-CN" sz="2000" dirty="0"/>
              <a:t>you</a:t>
            </a:r>
            <a:r>
              <a:rPr lang="zh-CN" altLang="en-US" sz="2000" dirty="0"/>
              <a:t> </a:t>
            </a:r>
            <a:r>
              <a:rPr lang="en-US" altLang="zh-CN" sz="2000" dirty="0"/>
              <a:t>to</a:t>
            </a:r>
            <a:r>
              <a:rPr lang="zh-CN" altLang="en-US" sz="2000" dirty="0"/>
              <a:t> </a:t>
            </a:r>
            <a:r>
              <a:rPr lang="en-US" altLang="zh-CN" sz="2000" dirty="0"/>
              <a:t>verify</a:t>
            </a:r>
            <a:r>
              <a:rPr lang="zh-CN" altLang="en-US" sz="2000" dirty="0"/>
              <a:t> </a:t>
            </a:r>
            <a:r>
              <a:rPr lang="en-US" altLang="zh-CN" sz="2000" dirty="0"/>
              <a:t>whether</a:t>
            </a:r>
            <a:r>
              <a:rPr lang="zh-CN" altLang="en-US" sz="2000" dirty="0"/>
              <a:t> </a:t>
            </a:r>
            <a:r>
              <a:rPr lang="en-US" altLang="zh-CN" sz="2000" dirty="0"/>
              <a:t>such</a:t>
            </a:r>
            <a:r>
              <a:rPr lang="zh-CN" altLang="en-US" sz="2000" dirty="0"/>
              <a:t> </a:t>
            </a:r>
            <a:r>
              <a:rPr lang="en-US" altLang="zh-CN" sz="2000" dirty="0"/>
              <a:t>data</a:t>
            </a:r>
            <a:r>
              <a:rPr lang="zh-CN" altLang="en-US" sz="2000" dirty="0"/>
              <a:t> </a:t>
            </a:r>
            <a:r>
              <a:rPr lang="en-US" altLang="zh-CN" sz="2000" dirty="0"/>
              <a:t>has</a:t>
            </a:r>
            <a:r>
              <a:rPr lang="zh-CN" altLang="en-US" sz="2000" dirty="0"/>
              <a:t> </a:t>
            </a:r>
            <a:r>
              <a:rPr lang="en-US" altLang="zh-CN" sz="2000" dirty="0"/>
              <a:t>been</a:t>
            </a:r>
            <a:r>
              <a:rPr lang="zh-CN" altLang="en-US" sz="2000" dirty="0"/>
              <a:t> </a:t>
            </a:r>
            <a:r>
              <a:rPr lang="en-US" altLang="zh-CN" sz="2000" dirty="0"/>
              <a:t>tampered</a:t>
            </a:r>
            <a:r>
              <a:rPr lang="zh-CN" altLang="en-US" sz="2000" dirty="0"/>
              <a:t> </a:t>
            </a:r>
            <a:r>
              <a:rPr lang="en-US" altLang="zh-CN" sz="2000" dirty="0"/>
              <a:t>or</a:t>
            </a:r>
            <a:r>
              <a:rPr lang="zh-CN" altLang="en-US" sz="2000" dirty="0"/>
              <a:t> </a:t>
            </a:r>
            <a:r>
              <a:rPr lang="en-US" altLang="zh-CN" sz="2000" dirty="0"/>
              <a:t>not</a:t>
            </a:r>
          </a:p>
          <a:p>
            <a:endParaRPr lang="en-US" sz="2000" dirty="0"/>
          </a:p>
        </p:txBody>
      </p:sp>
      <p:grpSp>
        <p:nvGrpSpPr>
          <p:cNvPr id="6" name="Group 5"/>
          <p:cNvGrpSpPr/>
          <p:nvPr/>
        </p:nvGrpSpPr>
        <p:grpSpPr>
          <a:xfrm>
            <a:off x="2817380" y="5517079"/>
            <a:ext cx="4961646" cy="807521"/>
            <a:chOff x="2268187" y="5153891"/>
            <a:chExt cx="4683350" cy="807521"/>
          </a:xfrm>
        </p:grpSpPr>
        <p:sp>
          <p:nvSpPr>
            <p:cNvPr id="4" name="Rounded Rectangle 3"/>
            <p:cNvSpPr/>
            <p:nvPr/>
          </p:nvSpPr>
          <p:spPr bwMode="auto">
            <a:xfrm>
              <a:off x="2268187" y="5153891"/>
              <a:ext cx="1460665" cy="807521"/>
            </a:xfrm>
            <a:prstGeom prst="roundRect">
              <a:avLst/>
            </a:prstGeom>
            <a:solidFill>
              <a:schemeClr val="bg1">
                <a:lumMod val="8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sz="1400" b="1" i="0" u="none" strike="noStrike" cap="none" normalizeH="0" baseline="0" dirty="0">
                <a:ln>
                  <a:noFill/>
                </a:ln>
                <a:solidFill>
                  <a:schemeClr val="tx1"/>
                </a:solidFill>
                <a:effectLst/>
                <a:latin typeface="Arial" panose="020B0604020202090204" pitchFamily="34" charset="0"/>
              </a:endParaRPr>
            </a:p>
            <a:p>
              <a:pPr marL="0" marR="0" indent="0" algn="l" defTabSz="914400" rtl="0" eaLnBrk="0" fontAlgn="base" latinLnBrk="0" hangingPunct="0">
                <a:lnSpc>
                  <a:spcPct val="100000"/>
                </a:lnSpc>
                <a:spcBef>
                  <a:spcPct val="0"/>
                </a:spcBef>
                <a:spcAft>
                  <a:spcPct val="0"/>
                </a:spcAft>
                <a:buClrTx/>
                <a:buSzTx/>
                <a:buFontTx/>
                <a:buNone/>
              </a:pPr>
              <a:r>
                <a:rPr lang="zh-CN" altLang="en-US" sz="1400" b="1" dirty="0">
                  <a:latin typeface="Arial" panose="020B0604020202090204" pitchFamily="34" charset="0"/>
                </a:rPr>
                <a:t>         </a:t>
              </a:r>
              <a:r>
                <a:rPr lang="en-US" altLang="zh-CN" sz="1400" b="1" dirty="0">
                  <a:latin typeface="Arial" panose="020B0604020202090204" pitchFamily="34" charset="0"/>
                </a:rPr>
                <a:t>Data</a:t>
              </a:r>
              <a:endParaRPr kumimoji="0" lang="en-US" sz="1400" b="1" i="0" u="none" strike="noStrike" cap="none" normalizeH="0" baseline="0" dirty="0">
                <a:ln>
                  <a:noFill/>
                </a:ln>
                <a:solidFill>
                  <a:schemeClr val="tx1"/>
                </a:solidFill>
                <a:effectLst/>
                <a:latin typeface="Arial" panose="020B0604020202090204" pitchFamily="34" charset="0"/>
              </a:endParaRPr>
            </a:p>
          </p:txBody>
        </p:sp>
        <p:sp>
          <p:nvSpPr>
            <p:cNvPr id="5" name="Rounded Rectangle 4"/>
            <p:cNvSpPr/>
            <p:nvPr/>
          </p:nvSpPr>
          <p:spPr bwMode="auto">
            <a:xfrm>
              <a:off x="4148964" y="5326083"/>
              <a:ext cx="2802573" cy="380010"/>
            </a:xfrm>
            <a:prstGeom prst="round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ctr" defTabSz="914400" rtl="0" eaLnBrk="0" fontAlgn="base" latinLnBrk="0" hangingPunct="0">
                <a:lnSpc>
                  <a:spcPct val="100000"/>
                </a:lnSpc>
                <a:spcBef>
                  <a:spcPct val="0"/>
                </a:spcBef>
                <a:spcAft>
                  <a:spcPct val="0"/>
                </a:spcAft>
                <a:buClrTx/>
                <a:buSzTx/>
                <a:buFontTx/>
                <a:buNone/>
              </a:pPr>
              <a:r>
                <a:rPr kumimoji="0" lang="en-US" altLang="zh-CN" sz="1400" b="1" i="0" u="none" strike="noStrike" cap="none" normalizeH="0" baseline="0" dirty="0">
                  <a:ln>
                    <a:noFill/>
                  </a:ln>
                  <a:solidFill>
                    <a:schemeClr val="tx1"/>
                  </a:solidFill>
                  <a:effectLst/>
                  <a:latin typeface="Arial" panose="020B0604020202090204" pitchFamily="34" charset="0"/>
                </a:rPr>
                <a:t>A</a:t>
              </a:r>
              <a:r>
                <a:rPr kumimoji="0" lang="zh-CN" altLang="en-US" sz="1400" b="1" i="0" u="none" strike="noStrike" cap="none" normalizeH="0" baseline="0" dirty="0">
                  <a:ln>
                    <a:noFill/>
                  </a:ln>
                  <a:solidFill>
                    <a:schemeClr val="tx1"/>
                  </a:solidFill>
                  <a:effectLst/>
                  <a:latin typeface="Arial" panose="020B0604020202090204" pitchFamily="34" charset="0"/>
                </a:rPr>
                <a:t> </a:t>
              </a:r>
              <a:r>
                <a:rPr lang="en-US" altLang="zh-CN" sz="1400" b="1" dirty="0">
                  <a:latin typeface="Arial" panose="020B0604020202090204" pitchFamily="34" charset="0"/>
                </a:rPr>
                <a:t>h</a:t>
              </a:r>
              <a:r>
                <a:rPr kumimoji="0" lang="en-US" altLang="zh-CN" sz="1400" b="1" i="0" u="none" strike="noStrike" cap="none" normalizeH="0" baseline="0" dirty="0">
                  <a:ln>
                    <a:noFill/>
                  </a:ln>
                  <a:solidFill>
                    <a:schemeClr val="tx1"/>
                  </a:solidFill>
                  <a:effectLst/>
                  <a:latin typeface="Arial" panose="020B0604020202090204" pitchFamily="34" charset="0"/>
                </a:rPr>
                <a:t>ash</a:t>
              </a:r>
              <a:r>
                <a:rPr kumimoji="0" lang="zh-CN" altLang="en-US" sz="1400" b="1" i="0" u="none" strike="noStrike" cap="none" normalizeH="0" baseline="0" dirty="0">
                  <a:ln>
                    <a:noFill/>
                  </a:ln>
                  <a:solidFill>
                    <a:schemeClr val="tx1"/>
                  </a:solidFill>
                  <a:effectLst/>
                  <a:latin typeface="Arial" panose="020B0604020202090204" pitchFamily="34" charset="0"/>
                </a:rPr>
                <a:t> </a:t>
              </a:r>
              <a:r>
                <a:rPr kumimoji="0" lang="en-US" altLang="zh-CN" sz="1400" b="1" i="0" u="none" strike="noStrike" cap="none" normalizeH="0" baseline="0" dirty="0">
                  <a:ln>
                    <a:noFill/>
                  </a:ln>
                  <a:solidFill>
                    <a:schemeClr val="tx1"/>
                  </a:solidFill>
                  <a:effectLst/>
                  <a:latin typeface="Arial" panose="020B0604020202090204" pitchFamily="34" charset="0"/>
                </a:rPr>
                <a:t>Pointer</a:t>
              </a:r>
              <a:r>
                <a:rPr kumimoji="0" lang="zh-CN" altLang="en-US" sz="1400" b="1" i="0" u="none" strike="noStrike" cap="none" normalizeH="0" baseline="0" dirty="0">
                  <a:ln>
                    <a:noFill/>
                  </a:ln>
                  <a:solidFill>
                    <a:schemeClr val="tx1"/>
                  </a:solidFill>
                  <a:effectLst/>
                  <a:latin typeface="Arial" panose="020B0604020202090204" pitchFamily="34" charset="0"/>
                </a:rPr>
                <a:t> *</a:t>
              </a:r>
              <a:r>
                <a:rPr kumimoji="0" lang="en-US" altLang="zh-CN" sz="1400" b="1" i="0" u="none" strike="noStrike" cap="none" normalizeH="0" baseline="0" dirty="0" err="1">
                  <a:ln>
                    <a:noFill/>
                  </a:ln>
                  <a:solidFill>
                    <a:schemeClr val="tx1"/>
                  </a:solidFill>
                  <a:effectLst/>
                  <a:latin typeface="Arial" panose="020B0604020202090204" pitchFamily="34" charset="0"/>
                </a:rPr>
                <a:t>ptr</a:t>
              </a:r>
              <a:r>
                <a:rPr kumimoji="0" lang="zh-CN" altLang="en-US" sz="1400" b="1" i="0" u="none" strike="noStrike" cap="none" normalizeH="0" baseline="0" dirty="0">
                  <a:ln>
                    <a:noFill/>
                  </a:ln>
                  <a:solidFill>
                    <a:schemeClr val="tx1"/>
                  </a:solidFill>
                  <a:effectLst/>
                  <a:latin typeface="Arial" panose="020B0604020202090204" pitchFamily="34" charset="0"/>
                </a:rPr>
                <a:t> </a:t>
              </a:r>
              <a:r>
                <a:rPr kumimoji="0" lang="en-US" altLang="zh-CN" sz="1400" b="1" i="0" u="none" strike="noStrike" cap="none" normalizeH="0" baseline="0" dirty="0">
                  <a:ln>
                    <a:noFill/>
                  </a:ln>
                  <a:solidFill>
                    <a:schemeClr val="tx1"/>
                  </a:solidFill>
                  <a:effectLst/>
                  <a:latin typeface="Arial" panose="020B0604020202090204" pitchFamily="34" charset="0"/>
                </a:rPr>
                <a:t>:=</a:t>
              </a:r>
              <a:r>
                <a:rPr kumimoji="0" lang="zh-CN" altLang="en-US" sz="1400" b="1" i="0" u="none" strike="noStrike" cap="none" normalizeH="0" dirty="0">
                  <a:ln>
                    <a:noFill/>
                  </a:ln>
                  <a:solidFill>
                    <a:schemeClr val="tx1"/>
                  </a:solidFill>
                  <a:effectLst/>
                  <a:latin typeface="Arial" panose="020B0604020202090204" pitchFamily="34" charset="0"/>
                </a:rPr>
                <a:t>  </a:t>
              </a:r>
              <a:r>
                <a:rPr kumimoji="0" lang="en-US" altLang="zh-CN" sz="1400" b="1" i="0" u="none" strike="noStrike" cap="none" normalizeH="0" baseline="0" dirty="0">
                  <a:ln>
                    <a:noFill/>
                  </a:ln>
                  <a:solidFill>
                    <a:schemeClr val="tx1"/>
                  </a:solidFill>
                  <a:effectLst/>
                  <a:latin typeface="Arial" panose="020B0604020202090204" pitchFamily="34" charset="0"/>
                </a:rPr>
                <a:t>H</a:t>
              </a:r>
              <a:r>
                <a:rPr kumimoji="0" lang="zh-CN" altLang="en-US" sz="1400" b="1" i="0" u="none" strike="noStrike" cap="none" normalizeH="0" baseline="0" dirty="0">
                  <a:ln>
                    <a:noFill/>
                  </a:ln>
                  <a:solidFill>
                    <a:schemeClr val="tx1"/>
                  </a:solidFill>
                  <a:effectLst/>
                  <a:latin typeface="Arial" panose="020B0604020202090204" pitchFamily="34" charset="0"/>
                </a:rPr>
                <a:t> </a:t>
              </a:r>
              <a:r>
                <a:rPr kumimoji="0" lang="en-US" altLang="zh-CN" sz="1400" b="1" i="0" u="none" strike="noStrike" cap="none" normalizeH="0" baseline="0" dirty="0">
                  <a:ln>
                    <a:noFill/>
                  </a:ln>
                  <a:solidFill>
                    <a:schemeClr val="tx1"/>
                  </a:solidFill>
                  <a:effectLst/>
                  <a:latin typeface="Arial" panose="020B0604020202090204" pitchFamily="34" charset="0"/>
                </a:rPr>
                <a:t>(</a:t>
              </a:r>
              <a:r>
                <a:rPr kumimoji="0" lang="zh-CN" altLang="en-US" sz="1400" b="1" i="0" u="none" strike="noStrike" cap="none" normalizeH="0" baseline="0" dirty="0">
                  <a:ln>
                    <a:noFill/>
                  </a:ln>
                  <a:solidFill>
                    <a:schemeClr val="tx1"/>
                  </a:solidFill>
                  <a:effectLst/>
                  <a:latin typeface="Arial" panose="020B0604020202090204" pitchFamily="34" charset="0"/>
                </a:rPr>
                <a:t>  </a:t>
              </a:r>
              <a:r>
                <a:rPr kumimoji="0" lang="en-US" altLang="zh-CN" sz="1400" b="1" i="0" u="none" strike="noStrike" cap="none" normalizeH="0" baseline="0" dirty="0">
                  <a:ln>
                    <a:noFill/>
                  </a:ln>
                  <a:solidFill>
                    <a:schemeClr val="tx1"/>
                  </a:solidFill>
                  <a:effectLst/>
                  <a:latin typeface="Arial" panose="020B0604020202090204" pitchFamily="34" charset="0"/>
                </a:rPr>
                <a:t>Data</a:t>
              </a:r>
              <a:r>
                <a:rPr kumimoji="0" lang="zh-CN" altLang="en-US" sz="1400" b="1" i="0" u="none" strike="noStrike" cap="none" normalizeH="0" baseline="0" dirty="0">
                  <a:ln>
                    <a:noFill/>
                  </a:ln>
                  <a:solidFill>
                    <a:schemeClr val="tx1"/>
                  </a:solidFill>
                  <a:effectLst/>
                  <a:latin typeface="Arial" panose="020B0604020202090204" pitchFamily="34" charset="0"/>
                </a:rPr>
                <a:t> </a:t>
              </a:r>
              <a:r>
                <a:rPr kumimoji="0" lang="en-US" altLang="zh-CN" sz="1400" b="1" i="0" u="none" strike="noStrike" cap="none" normalizeH="0" baseline="0" dirty="0">
                  <a:ln>
                    <a:noFill/>
                  </a:ln>
                  <a:solidFill>
                    <a:schemeClr val="tx1"/>
                  </a:solidFill>
                  <a:effectLst/>
                  <a:latin typeface="Arial" panose="020B0604020202090204" pitchFamily="34" charset="0"/>
                </a:rPr>
                <a:t>)</a:t>
              </a:r>
              <a:endParaRPr kumimoji="0" lang="en-US" sz="1400" b="1" i="0" u="none" strike="noStrike" cap="none" normalizeH="0" baseline="0" dirty="0">
                <a:ln>
                  <a:noFill/>
                </a:ln>
                <a:solidFill>
                  <a:schemeClr val="tx1"/>
                </a:solidFill>
                <a:effectLst/>
                <a:latin typeface="Arial" panose="020B0604020202090204" pitchFamily="34" charset="0"/>
              </a:endParaRPr>
            </a:p>
          </p:txBody>
        </p:sp>
        <p:cxnSp>
          <p:nvCxnSpPr>
            <p:cNvPr id="7" name="Elbow Connector 6"/>
            <p:cNvCxnSpPr>
              <a:endCxn id="4" idx="0"/>
            </p:cNvCxnSpPr>
            <p:nvPr/>
          </p:nvCxnSpPr>
          <p:spPr bwMode="auto">
            <a:xfrm rot="10800000">
              <a:off x="2998521" y="5153891"/>
              <a:ext cx="3497283" cy="344384"/>
            </a:xfrm>
            <a:prstGeom prst="bentConnector4">
              <a:avLst>
                <a:gd name="adj1" fmla="val -169"/>
                <a:gd name="adj2" fmla="val 166379"/>
              </a:avLst>
            </a:prstGeom>
            <a:solidFill>
              <a:schemeClr val="accent1"/>
            </a:solidFill>
            <a:ln w="12700" cap="flat" cmpd="sng" algn="ctr">
              <a:solidFill>
                <a:schemeClr val="tx1"/>
              </a:solidFill>
              <a:prstDash val="solid"/>
              <a:round/>
              <a:headEnd type="none" w="med" len="med"/>
              <a:tailEnd type="triangle" w="lg" len="lg"/>
            </a:ln>
            <a:effectLst/>
          </p:spPr>
        </p:cxn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A</a:t>
            </a:r>
            <a:r>
              <a:rPr lang="zh-CN" altLang="en-US" dirty="0"/>
              <a:t> </a:t>
            </a:r>
            <a:r>
              <a:rPr lang="en-US" altLang="zh-CN" dirty="0"/>
              <a:t>blockchain</a:t>
            </a:r>
            <a:r>
              <a:rPr lang="zh-CN" altLang="en-US" dirty="0"/>
              <a:t> </a:t>
            </a:r>
            <a:r>
              <a:rPr lang="en-US" altLang="zh-CN" dirty="0"/>
              <a:t>==</a:t>
            </a:r>
            <a:r>
              <a:rPr lang="zh-CN" altLang="en-US" dirty="0"/>
              <a:t> </a:t>
            </a:r>
            <a:r>
              <a:rPr lang="en-US" altLang="zh-CN" dirty="0"/>
              <a:t>blocks</a:t>
            </a:r>
            <a:r>
              <a:rPr lang="zh-CN" altLang="en-US" dirty="0"/>
              <a:t> </a:t>
            </a:r>
            <a:r>
              <a:rPr lang="en-US" altLang="zh-CN" dirty="0"/>
              <a:t>+</a:t>
            </a:r>
            <a:r>
              <a:rPr lang="zh-CN" altLang="en-US" dirty="0"/>
              <a:t> </a:t>
            </a:r>
            <a:r>
              <a:rPr lang="en-US" altLang="zh-CN" dirty="0"/>
              <a:t>chains</a:t>
            </a:r>
            <a:endParaRPr lang="en-US" dirty="0"/>
          </a:p>
        </p:txBody>
      </p:sp>
      <p:sp>
        <p:nvSpPr>
          <p:cNvPr id="3" name="Content Placeholder 2"/>
          <p:cNvSpPr>
            <a:spLocks noGrp="1"/>
          </p:cNvSpPr>
          <p:nvPr>
            <p:ph idx="1"/>
          </p:nvPr>
        </p:nvSpPr>
        <p:spPr>
          <a:xfrm>
            <a:off x="411163" y="1143000"/>
            <a:ext cx="8318500" cy="2134590"/>
          </a:xfrm>
        </p:spPr>
        <p:txBody>
          <a:bodyPr/>
          <a:lstStyle/>
          <a:p>
            <a:r>
              <a:rPr lang="en-US" altLang="zh-CN" dirty="0"/>
              <a:t>How</a:t>
            </a:r>
            <a:r>
              <a:rPr lang="zh-CN" altLang="en-US" dirty="0"/>
              <a:t> </a:t>
            </a:r>
            <a:r>
              <a:rPr lang="en-US" altLang="zh-CN" dirty="0"/>
              <a:t>to</a:t>
            </a:r>
            <a:r>
              <a:rPr lang="zh-CN" altLang="en-US" dirty="0"/>
              <a:t> </a:t>
            </a:r>
            <a:r>
              <a:rPr lang="en-US" altLang="zh-CN" dirty="0"/>
              <a:t>compute</a:t>
            </a:r>
            <a:r>
              <a:rPr lang="zh-CN" altLang="en-US" dirty="0"/>
              <a:t> </a:t>
            </a:r>
            <a:r>
              <a:rPr lang="en-US" altLang="zh-CN" dirty="0"/>
              <a:t>a</a:t>
            </a:r>
            <a:r>
              <a:rPr lang="zh-CN" altLang="en-US" dirty="0"/>
              <a:t> </a:t>
            </a:r>
            <a:r>
              <a:rPr lang="en-US" altLang="zh-CN" dirty="0"/>
              <a:t>hash</a:t>
            </a:r>
            <a:r>
              <a:rPr lang="zh-CN" altLang="en-US" dirty="0"/>
              <a:t> </a:t>
            </a:r>
            <a:r>
              <a:rPr lang="en-US" altLang="zh-CN" dirty="0"/>
              <a:t>pointer</a:t>
            </a:r>
            <a:r>
              <a:rPr lang="zh-CN" altLang="en-US" dirty="0"/>
              <a:t> </a:t>
            </a:r>
            <a:r>
              <a:rPr lang="en-US" altLang="zh-CN" dirty="0"/>
              <a:t>in</a:t>
            </a:r>
            <a:r>
              <a:rPr lang="zh-CN" altLang="en-US" dirty="0"/>
              <a:t> </a:t>
            </a:r>
            <a:r>
              <a:rPr lang="en-US" altLang="zh-CN" dirty="0"/>
              <a:t>bitcoin?</a:t>
            </a:r>
          </a:p>
          <a:p>
            <a:pPr lvl="1"/>
            <a:r>
              <a:rPr lang="en-US" altLang="zh-CN" sz="2400" dirty="0">
                <a:solidFill>
                  <a:srgbClr val="C00000"/>
                </a:solidFill>
              </a:rPr>
              <a:t>hash</a:t>
            </a:r>
            <a:r>
              <a:rPr lang="zh-CN" altLang="en-US" sz="2400" dirty="0">
                <a:solidFill>
                  <a:srgbClr val="C00000"/>
                </a:solidFill>
              </a:rPr>
              <a:t> </a:t>
            </a:r>
            <a:r>
              <a:rPr lang="en-US" altLang="zh-CN" sz="2400" dirty="0">
                <a:solidFill>
                  <a:srgbClr val="C00000"/>
                </a:solidFill>
              </a:rPr>
              <a:t>pointer</a:t>
            </a:r>
            <a:r>
              <a:rPr lang="zh-CN" altLang="en-US" sz="2400" dirty="0">
                <a:solidFill>
                  <a:srgbClr val="C00000"/>
                </a:solidFill>
              </a:rPr>
              <a:t> </a:t>
            </a:r>
            <a:r>
              <a:rPr lang="en-US" altLang="zh-CN" sz="2400" dirty="0"/>
              <a:t>:=</a:t>
            </a:r>
            <a:r>
              <a:rPr lang="zh-CN" altLang="en-US" sz="2400" dirty="0">
                <a:solidFill>
                  <a:srgbClr val="C00000"/>
                </a:solidFill>
              </a:rPr>
              <a:t> </a:t>
            </a:r>
            <a:r>
              <a:rPr lang="en-US" altLang="zh-CN" sz="2400" dirty="0">
                <a:solidFill>
                  <a:srgbClr val="C00000"/>
                </a:solidFill>
              </a:rPr>
              <a:t>H(</a:t>
            </a:r>
            <a:r>
              <a:rPr lang="zh-CN" altLang="en-US" sz="2400" dirty="0">
                <a:solidFill>
                  <a:srgbClr val="C00000"/>
                </a:solidFill>
              </a:rPr>
              <a:t> </a:t>
            </a:r>
            <a:r>
              <a:rPr lang="en-US" altLang="zh-CN" sz="2400" dirty="0">
                <a:solidFill>
                  <a:srgbClr val="C00000"/>
                </a:solidFill>
              </a:rPr>
              <a:t>header</a:t>
            </a:r>
            <a:r>
              <a:rPr lang="zh-CN" altLang="en-US" sz="2400" dirty="0">
                <a:solidFill>
                  <a:srgbClr val="C00000"/>
                </a:solidFill>
              </a:rPr>
              <a:t> </a:t>
            </a:r>
            <a:r>
              <a:rPr lang="en-US" altLang="zh-CN" sz="2400" dirty="0">
                <a:solidFill>
                  <a:srgbClr val="C00000"/>
                </a:solidFill>
              </a:rPr>
              <a:t>||</a:t>
            </a:r>
            <a:r>
              <a:rPr lang="zh-CN" altLang="en-US" sz="2400" dirty="0">
                <a:solidFill>
                  <a:srgbClr val="C00000"/>
                </a:solidFill>
              </a:rPr>
              <a:t> </a:t>
            </a:r>
            <a:r>
              <a:rPr lang="en-US" altLang="zh-CN" sz="2400" dirty="0">
                <a:solidFill>
                  <a:srgbClr val="C00000"/>
                </a:solidFill>
              </a:rPr>
              <a:t>body)</a:t>
            </a:r>
            <a:r>
              <a:rPr lang="zh-CN" altLang="en-US" sz="2400" dirty="0">
                <a:solidFill>
                  <a:srgbClr val="C00000"/>
                </a:solidFill>
              </a:rPr>
              <a:t> </a:t>
            </a:r>
            <a:r>
              <a:rPr lang="en-US" altLang="zh-CN" sz="2400" dirty="0">
                <a:solidFill>
                  <a:srgbClr val="C00000"/>
                </a:solidFill>
              </a:rPr>
              <a:t>?</a:t>
            </a:r>
          </a:p>
          <a:p>
            <a:pPr lvl="1"/>
            <a:r>
              <a:rPr lang="en-US" altLang="zh-CN" sz="2400" dirty="0">
                <a:solidFill>
                  <a:srgbClr val="C00000"/>
                </a:solidFill>
              </a:rPr>
              <a:t>hash</a:t>
            </a:r>
            <a:r>
              <a:rPr lang="zh-CN" altLang="en-US" sz="2400" dirty="0">
                <a:solidFill>
                  <a:srgbClr val="C00000"/>
                </a:solidFill>
              </a:rPr>
              <a:t> </a:t>
            </a:r>
            <a:r>
              <a:rPr lang="en-US" altLang="zh-CN" sz="2400" dirty="0">
                <a:solidFill>
                  <a:srgbClr val="C00000"/>
                </a:solidFill>
              </a:rPr>
              <a:t>pointer</a:t>
            </a:r>
            <a:r>
              <a:rPr lang="zh-CN" altLang="en-US" sz="2400" dirty="0">
                <a:solidFill>
                  <a:srgbClr val="C00000"/>
                </a:solidFill>
              </a:rPr>
              <a:t> </a:t>
            </a:r>
            <a:r>
              <a:rPr lang="en-US" altLang="zh-CN" sz="2400" dirty="0"/>
              <a:t>:=</a:t>
            </a:r>
            <a:r>
              <a:rPr lang="zh-CN" altLang="en-US" sz="2400" dirty="0">
                <a:solidFill>
                  <a:srgbClr val="C00000"/>
                </a:solidFill>
              </a:rPr>
              <a:t> </a:t>
            </a:r>
            <a:r>
              <a:rPr lang="en-US" altLang="zh-CN" sz="2400" dirty="0">
                <a:solidFill>
                  <a:srgbClr val="C00000"/>
                </a:solidFill>
              </a:rPr>
              <a:t>H(</a:t>
            </a:r>
            <a:r>
              <a:rPr lang="zh-CN" altLang="en-US" sz="2400" dirty="0">
                <a:solidFill>
                  <a:srgbClr val="C00000"/>
                </a:solidFill>
              </a:rPr>
              <a:t> </a:t>
            </a:r>
            <a:r>
              <a:rPr lang="en-US" altLang="zh-CN" sz="2400" dirty="0">
                <a:solidFill>
                  <a:srgbClr val="C00000"/>
                </a:solidFill>
              </a:rPr>
              <a:t>header</a:t>
            </a:r>
            <a:r>
              <a:rPr lang="zh-CN" altLang="en-US" sz="2400" dirty="0">
                <a:solidFill>
                  <a:srgbClr val="C00000"/>
                </a:solidFill>
              </a:rPr>
              <a:t> </a:t>
            </a:r>
            <a:r>
              <a:rPr lang="en-US" altLang="zh-CN" sz="2400" dirty="0">
                <a:solidFill>
                  <a:srgbClr val="C00000"/>
                </a:solidFill>
              </a:rPr>
              <a:t>)</a:t>
            </a:r>
            <a:r>
              <a:rPr lang="zh-CN" altLang="en-US" sz="2400" dirty="0">
                <a:solidFill>
                  <a:srgbClr val="C00000"/>
                </a:solidFill>
              </a:rPr>
              <a:t> </a:t>
            </a:r>
            <a:r>
              <a:rPr lang="en-US" altLang="zh-CN" sz="2400" dirty="0">
                <a:solidFill>
                  <a:srgbClr val="C00000"/>
                </a:solidFill>
              </a:rPr>
              <a:t>?</a:t>
            </a:r>
            <a:endParaRPr lang="en-US" sz="2400" dirty="0">
              <a:solidFill>
                <a:srgbClr val="C00000"/>
              </a:solidFill>
            </a:endParaRPr>
          </a:p>
        </p:txBody>
      </p:sp>
      <p:sp>
        <p:nvSpPr>
          <p:cNvPr id="26" name="TextBox 25"/>
          <p:cNvSpPr txBox="1"/>
          <p:nvPr/>
        </p:nvSpPr>
        <p:spPr>
          <a:xfrm>
            <a:off x="411163" y="5341395"/>
            <a:ext cx="1921556" cy="292708"/>
          </a:xfrm>
          <a:prstGeom prst="rect">
            <a:avLst/>
          </a:prstGeom>
          <a:noFill/>
        </p:spPr>
        <p:txBody>
          <a:bodyPr wrap="none" rtlCol="0">
            <a:spAutoFit/>
          </a:bodyPr>
          <a:lstStyle/>
          <a:p>
            <a:r>
              <a:rPr lang="en-US" altLang="zh-CN" dirty="0"/>
              <a:t>The</a:t>
            </a:r>
            <a:r>
              <a:rPr lang="zh-CN" altLang="en-US" dirty="0"/>
              <a:t> </a:t>
            </a:r>
            <a:r>
              <a:rPr lang="en-US" altLang="zh-CN" dirty="0"/>
              <a:t>previous</a:t>
            </a:r>
            <a:r>
              <a:rPr lang="zh-CN" altLang="en-US" dirty="0"/>
              <a:t> </a:t>
            </a:r>
            <a:r>
              <a:rPr lang="en-US" altLang="zh-CN" dirty="0"/>
              <a:t>block</a:t>
            </a:r>
            <a:r>
              <a:rPr lang="zh-CN" altLang="en-US" dirty="0"/>
              <a:t> </a:t>
            </a:r>
            <a:r>
              <a:rPr lang="en-US" altLang="zh-CN" i="1" dirty="0"/>
              <a:t>k</a:t>
            </a:r>
            <a:endParaRPr lang="en-US" i="1" dirty="0"/>
          </a:p>
        </p:txBody>
      </p:sp>
      <p:sp>
        <p:nvSpPr>
          <p:cNvPr id="28" name="TextBox 27"/>
          <p:cNvSpPr txBox="1"/>
          <p:nvPr/>
        </p:nvSpPr>
        <p:spPr>
          <a:xfrm>
            <a:off x="3864094" y="5341395"/>
            <a:ext cx="2012599" cy="292708"/>
          </a:xfrm>
          <a:prstGeom prst="rect">
            <a:avLst/>
          </a:prstGeom>
          <a:noFill/>
        </p:spPr>
        <p:txBody>
          <a:bodyPr wrap="none" rtlCol="0">
            <a:spAutoFit/>
          </a:bodyPr>
          <a:lstStyle/>
          <a:p>
            <a:r>
              <a:rPr lang="en-US" altLang="zh-CN" dirty="0"/>
              <a:t>The</a:t>
            </a:r>
            <a:r>
              <a:rPr lang="zh-CN" altLang="en-US" dirty="0"/>
              <a:t> </a:t>
            </a:r>
            <a:r>
              <a:rPr lang="en-US" altLang="zh-CN" dirty="0"/>
              <a:t>current</a:t>
            </a:r>
            <a:r>
              <a:rPr lang="zh-CN" altLang="en-US" dirty="0"/>
              <a:t> </a:t>
            </a:r>
            <a:r>
              <a:rPr lang="en-US" altLang="zh-CN" dirty="0"/>
              <a:t>block</a:t>
            </a:r>
            <a:r>
              <a:rPr lang="zh-CN" altLang="en-US" dirty="0"/>
              <a:t> </a:t>
            </a:r>
            <a:r>
              <a:rPr lang="en-US" altLang="zh-CN" i="1" dirty="0"/>
              <a:t>k</a:t>
            </a:r>
            <a:r>
              <a:rPr lang="en-US" altLang="zh-CN" dirty="0"/>
              <a:t>+1</a:t>
            </a:r>
            <a:endParaRPr lang="en-US" dirty="0"/>
          </a:p>
        </p:txBody>
      </p:sp>
      <p:grpSp>
        <p:nvGrpSpPr>
          <p:cNvPr id="12" name="Group 11"/>
          <p:cNvGrpSpPr/>
          <p:nvPr/>
        </p:nvGrpSpPr>
        <p:grpSpPr>
          <a:xfrm>
            <a:off x="124031" y="3277590"/>
            <a:ext cx="5752662" cy="1908988"/>
            <a:chOff x="124031" y="3277590"/>
            <a:chExt cx="5752662" cy="1908988"/>
          </a:xfrm>
        </p:grpSpPr>
        <p:cxnSp>
          <p:nvCxnSpPr>
            <p:cNvPr id="6" name="Elbow Connector 5"/>
            <p:cNvCxnSpPr>
              <a:stCxn id="22" idx="0"/>
              <a:endCxn id="31" idx="3"/>
            </p:cNvCxnSpPr>
            <p:nvPr/>
          </p:nvCxnSpPr>
          <p:spPr bwMode="auto">
            <a:xfrm rot="16200000" flipH="1" flipV="1">
              <a:off x="4362968" y="2718358"/>
              <a:ext cx="157374" cy="2870077"/>
            </a:xfrm>
            <a:prstGeom prst="bentConnector4">
              <a:avLst>
                <a:gd name="adj1" fmla="val -637526"/>
                <a:gd name="adj2" fmla="val 87797"/>
              </a:avLst>
            </a:prstGeom>
            <a:solidFill>
              <a:schemeClr val="accent1"/>
            </a:solidFill>
            <a:ln w="12700" cap="flat" cmpd="sng" algn="ctr">
              <a:solidFill>
                <a:schemeClr val="tx1"/>
              </a:solidFill>
              <a:prstDash val="solid"/>
              <a:round/>
              <a:headEnd type="none" w="med" len="med"/>
              <a:tailEnd type="triangle" w="lg" len="lg"/>
            </a:ln>
            <a:effectLst/>
          </p:spPr>
        </p:cxnSp>
        <p:sp>
          <p:nvSpPr>
            <p:cNvPr id="10" name="Rounded Rectangle 9"/>
            <p:cNvSpPr/>
            <p:nvPr/>
          </p:nvSpPr>
          <p:spPr bwMode="auto">
            <a:xfrm>
              <a:off x="309076" y="4425806"/>
              <a:ext cx="2570250" cy="639989"/>
            </a:xfrm>
            <a:prstGeom prst="roundRect">
              <a:avLst/>
            </a:prstGeom>
            <a:solidFill>
              <a:schemeClr val="bg1">
                <a:lumMod val="8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sz="1400" b="1" i="0" u="none" strike="noStrike" cap="none" normalizeH="0" baseline="0" dirty="0">
                <a:ln>
                  <a:noFill/>
                </a:ln>
                <a:solidFill>
                  <a:schemeClr val="tx1"/>
                </a:solidFill>
                <a:effectLst/>
                <a:latin typeface="Arial" panose="020B0604020202090204" pitchFamily="34" charset="0"/>
              </a:endParaRPr>
            </a:p>
            <a:p>
              <a:pPr marL="0" marR="0" indent="0" algn="ctr" defTabSz="914400" rtl="0" eaLnBrk="0" fontAlgn="base" latinLnBrk="0" hangingPunct="0">
                <a:lnSpc>
                  <a:spcPct val="100000"/>
                </a:lnSpc>
                <a:spcBef>
                  <a:spcPct val="0"/>
                </a:spcBef>
                <a:spcAft>
                  <a:spcPct val="0"/>
                </a:spcAft>
                <a:buClrTx/>
                <a:buSzTx/>
                <a:buFontTx/>
                <a:buNone/>
              </a:pPr>
              <a:r>
                <a:rPr lang="en-US" altLang="zh-CN" sz="1400" b="1" dirty="0">
                  <a:latin typeface="Arial" panose="020B0604020202090204" pitchFamily="34" charset="0"/>
                </a:rPr>
                <a:t>Body:</a:t>
              </a:r>
              <a:r>
                <a:rPr lang="zh-CN" altLang="en-US" sz="1400" b="1" dirty="0">
                  <a:latin typeface="Arial" panose="020B0604020202090204" pitchFamily="34" charset="0"/>
                </a:rPr>
                <a:t> </a:t>
              </a:r>
              <a:r>
                <a:rPr lang="en-US" altLang="zh-CN" sz="1400" b="1" dirty="0" err="1">
                  <a:latin typeface="Arial" panose="020B0604020202090204" pitchFamily="34" charset="0"/>
                </a:rPr>
                <a:t>Tx</a:t>
              </a:r>
              <a:r>
                <a:rPr lang="zh-CN" altLang="en-US" sz="1400" b="1" dirty="0">
                  <a:latin typeface="Arial" panose="020B0604020202090204" pitchFamily="34" charset="0"/>
                </a:rPr>
                <a:t> </a:t>
              </a:r>
              <a:r>
                <a:rPr lang="en-US" altLang="zh-CN" sz="1400" b="1" dirty="0">
                  <a:latin typeface="Arial" panose="020B0604020202090204" pitchFamily="34" charset="0"/>
                </a:rPr>
                <a:t>||</a:t>
              </a:r>
              <a:r>
                <a:rPr lang="zh-CN" altLang="en-US" sz="1400" b="1" dirty="0">
                  <a:latin typeface="Arial" panose="020B0604020202090204" pitchFamily="34" charset="0"/>
                </a:rPr>
                <a:t> </a:t>
              </a:r>
              <a:r>
                <a:rPr lang="en-US" altLang="zh-CN" sz="1400" b="1" dirty="0" err="1">
                  <a:latin typeface="Arial" panose="020B0604020202090204" pitchFamily="34" charset="0"/>
                </a:rPr>
                <a:t>Tx</a:t>
              </a:r>
              <a:r>
                <a:rPr lang="zh-CN" altLang="en-US" sz="1400" b="1" dirty="0">
                  <a:latin typeface="Arial" panose="020B0604020202090204" pitchFamily="34" charset="0"/>
                </a:rPr>
                <a:t> </a:t>
              </a:r>
              <a:r>
                <a:rPr lang="en-US" altLang="zh-CN" sz="1400" b="1" dirty="0">
                  <a:latin typeface="Arial" panose="020B0604020202090204" pitchFamily="34" charset="0"/>
                </a:rPr>
                <a:t>||</a:t>
              </a:r>
              <a:r>
                <a:rPr lang="zh-CN" altLang="en-US" sz="1400" b="1" dirty="0">
                  <a:latin typeface="Arial" panose="020B0604020202090204" pitchFamily="34" charset="0"/>
                </a:rPr>
                <a:t> </a:t>
              </a:r>
              <a:r>
                <a:rPr lang="en-US" altLang="zh-CN" sz="1400" b="1" dirty="0" err="1">
                  <a:latin typeface="Arial" panose="020B0604020202090204" pitchFamily="34" charset="0"/>
                </a:rPr>
                <a:t>Tx</a:t>
              </a:r>
              <a:r>
                <a:rPr lang="zh-CN" altLang="en-US" sz="1400" b="1" dirty="0">
                  <a:latin typeface="Arial" panose="020B0604020202090204" pitchFamily="34" charset="0"/>
                </a:rPr>
                <a:t> </a:t>
              </a:r>
              <a:r>
                <a:rPr lang="en-US" altLang="zh-CN" sz="1400" b="1" dirty="0">
                  <a:latin typeface="Arial" panose="020B0604020202090204" pitchFamily="34" charset="0"/>
                </a:rPr>
                <a:t>…</a:t>
              </a:r>
              <a:endParaRPr kumimoji="0" lang="en-US" sz="1400" b="1" i="0" u="none" strike="noStrike" cap="none" normalizeH="0" baseline="0" dirty="0">
                <a:ln>
                  <a:noFill/>
                </a:ln>
                <a:solidFill>
                  <a:schemeClr val="tx1"/>
                </a:solidFill>
                <a:effectLst/>
                <a:latin typeface="Arial" panose="020B0604020202090204" pitchFamily="34" charset="0"/>
              </a:endParaRPr>
            </a:p>
          </p:txBody>
        </p:sp>
        <p:sp>
          <p:nvSpPr>
            <p:cNvPr id="11" name="Rounded Rectangle 10"/>
            <p:cNvSpPr/>
            <p:nvPr/>
          </p:nvSpPr>
          <p:spPr bwMode="auto">
            <a:xfrm>
              <a:off x="278993" y="3578762"/>
              <a:ext cx="2600334" cy="847044"/>
            </a:xfrm>
            <a:prstGeom prst="roundRect">
              <a:avLst/>
            </a:prstGeom>
            <a:solidFill>
              <a:schemeClr val="accent1">
                <a:lumMod val="40000"/>
                <a:lumOff val="6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ctr" defTabSz="914400" rtl="0" eaLnBrk="0" fontAlgn="base" latinLnBrk="0" hangingPunct="0">
                <a:lnSpc>
                  <a:spcPct val="100000"/>
                </a:lnSpc>
                <a:spcBef>
                  <a:spcPct val="0"/>
                </a:spcBef>
                <a:spcAft>
                  <a:spcPct val="0"/>
                </a:spcAft>
                <a:buClrTx/>
                <a:buSzTx/>
                <a:buFontTx/>
                <a:buNone/>
              </a:pPr>
              <a:r>
                <a:rPr kumimoji="0" lang="en-US" altLang="zh-CN" sz="1400" b="1" i="0" u="none" strike="noStrike" cap="none" normalizeH="0" baseline="0" dirty="0">
                  <a:ln>
                    <a:noFill/>
                  </a:ln>
                  <a:solidFill>
                    <a:schemeClr val="tx1"/>
                  </a:solidFill>
                  <a:effectLst/>
                  <a:latin typeface="Arial" panose="020B0604020202090204" pitchFamily="34" charset="0"/>
                </a:rPr>
                <a:t>Header</a:t>
              </a:r>
              <a:endParaRPr lang="en-US" sz="1400" b="1" dirty="0">
                <a:latin typeface="Arial" panose="020B0604020202090204" pitchFamily="34" charset="0"/>
              </a:endParaRPr>
            </a:p>
            <a:p>
              <a:pPr marL="0" marR="0" indent="0" algn="ctr" defTabSz="914400" rtl="0" eaLnBrk="0" fontAlgn="base" latinLnBrk="0" hangingPunct="0">
                <a:lnSpc>
                  <a:spcPct val="100000"/>
                </a:lnSpc>
                <a:spcBef>
                  <a:spcPct val="0"/>
                </a:spcBef>
                <a:spcAft>
                  <a:spcPct val="0"/>
                </a:spcAft>
                <a:buClrTx/>
                <a:buSzTx/>
                <a:buFontTx/>
                <a:buNone/>
              </a:pPr>
              <a:r>
                <a:rPr kumimoji="0" lang="en-US" altLang="zh-CN" sz="1400" b="1" i="0" u="none" strike="noStrike" cap="none" normalizeH="0" baseline="0" dirty="0">
                  <a:ln>
                    <a:noFill/>
                  </a:ln>
                  <a:solidFill>
                    <a:schemeClr val="tx1"/>
                  </a:solidFill>
                  <a:effectLst/>
                  <a:latin typeface="Arial" panose="020B0604020202090204" pitchFamily="34" charset="0"/>
                </a:rPr>
                <a:t>……</a:t>
              </a:r>
            </a:p>
            <a:p>
              <a:pPr marL="0" marR="0" indent="0" algn="ctr" defTabSz="914400" rtl="0" eaLnBrk="0" fontAlgn="base" latinLnBrk="0" hangingPunct="0">
                <a:lnSpc>
                  <a:spcPct val="100000"/>
                </a:lnSpc>
                <a:spcBef>
                  <a:spcPct val="0"/>
                </a:spcBef>
                <a:spcAft>
                  <a:spcPct val="0"/>
                </a:spcAft>
                <a:buClrTx/>
                <a:buSzTx/>
                <a:buFontTx/>
                <a:buNone/>
              </a:pPr>
              <a:r>
                <a:rPr lang="en-US" altLang="zh-CN" sz="1400" b="1" dirty="0">
                  <a:latin typeface="Arial" panose="020B0604020202090204" pitchFamily="34" charset="0"/>
                </a:rPr>
                <a:t>……</a:t>
              </a:r>
              <a:endParaRPr kumimoji="0" lang="en-US" sz="1400" b="1" i="0" u="none" strike="noStrike" cap="none" normalizeH="0" baseline="0" dirty="0">
                <a:ln>
                  <a:noFill/>
                </a:ln>
                <a:solidFill>
                  <a:schemeClr val="tx1"/>
                </a:solidFill>
                <a:effectLst/>
                <a:latin typeface="Arial" panose="020B0604020202090204" pitchFamily="34" charset="0"/>
              </a:endParaRPr>
            </a:p>
          </p:txBody>
        </p:sp>
        <p:sp>
          <p:nvSpPr>
            <p:cNvPr id="31" name="Rounded Rectangle 30"/>
            <p:cNvSpPr/>
            <p:nvPr/>
          </p:nvSpPr>
          <p:spPr bwMode="auto">
            <a:xfrm>
              <a:off x="124031" y="3277590"/>
              <a:ext cx="2882585" cy="1908988"/>
            </a:xfrm>
            <a:prstGeom prst="roundRect">
              <a:avLst>
                <a:gd name="adj" fmla="val 2863"/>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ctr" defTabSz="914400" rtl="0" eaLnBrk="0" fontAlgn="base" latinLnBrk="0" hangingPunct="0">
                <a:lnSpc>
                  <a:spcPct val="100000"/>
                </a:lnSpc>
                <a:spcBef>
                  <a:spcPct val="0"/>
                </a:spcBef>
                <a:spcAft>
                  <a:spcPct val="0"/>
                </a:spcAft>
                <a:buClrTx/>
                <a:buSzTx/>
                <a:buFontTx/>
                <a:buNone/>
              </a:pPr>
              <a:r>
                <a:rPr kumimoji="0" lang="en-US" altLang="zh-CN" sz="1400" b="1" i="0" u="none" strike="noStrike" cap="none" normalizeH="0" baseline="0" dirty="0">
                  <a:ln>
                    <a:noFill/>
                  </a:ln>
                  <a:solidFill>
                    <a:schemeClr val="tx1"/>
                  </a:solidFill>
                  <a:effectLst/>
                  <a:latin typeface="Arial" panose="020B0604020202090204" pitchFamily="34" charset="0"/>
                </a:rPr>
                <a:t>Block</a:t>
              </a:r>
              <a:r>
                <a:rPr kumimoji="0" lang="zh-CN" altLang="en-US" sz="1400" b="1" i="0" u="none" strike="noStrike" cap="none" normalizeH="0" baseline="0" dirty="0">
                  <a:ln>
                    <a:noFill/>
                  </a:ln>
                  <a:solidFill>
                    <a:schemeClr val="tx1"/>
                  </a:solidFill>
                  <a:effectLst/>
                  <a:latin typeface="Arial" panose="020B0604020202090204" pitchFamily="34" charset="0"/>
                </a:rPr>
                <a:t> </a:t>
              </a:r>
              <a:r>
                <a:rPr lang="en-US" altLang="zh-CN" sz="1400" b="1" i="1" dirty="0">
                  <a:latin typeface="Arial" panose="020B0604020202090204" pitchFamily="34" charset="0"/>
                </a:rPr>
                <a:t>k</a:t>
              </a:r>
              <a:endParaRPr kumimoji="0" lang="en-US" sz="1400" b="1" i="1" u="none" strike="noStrike" cap="none" normalizeH="0" baseline="0" dirty="0">
                <a:ln>
                  <a:noFill/>
                </a:ln>
                <a:solidFill>
                  <a:schemeClr val="tx1"/>
                </a:solidFill>
                <a:effectLst/>
                <a:latin typeface="Arial" panose="020B0604020202090204" pitchFamily="34" charset="0"/>
              </a:endParaRPr>
            </a:p>
            <a:p>
              <a:pPr marL="0" marR="0" indent="0" algn="ctr" defTabSz="914400" rtl="0" eaLnBrk="0" fontAlgn="base" latinLnBrk="0" hangingPunct="0">
                <a:lnSpc>
                  <a:spcPct val="100000"/>
                </a:lnSpc>
                <a:spcBef>
                  <a:spcPct val="0"/>
                </a:spcBef>
                <a:spcAft>
                  <a:spcPct val="0"/>
                </a:spcAft>
                <a:buClrTx/>
                <a:buSzTx/>
                <a:buFontTx/>
                <a:buNone/>
              </a:pPr>
              <a:endParaRPr kumimoji="0" lang="en-US" sz="1400" b="1" i="0" u="none" strike="noStrike" cap="none" normalizeH="0" baseline="0" dirty="0">
                <a:ln>
                  <a:noFill/>
                </a:ln>
                <a:solidFill>
                  <a:schemeClr val="tx1"/>
                </a:solidFill>
                <a:effectLst/>
                <a:latin typeface="Arial" panose="020B0604020202090204" pitchFamily="34" charset="0"/>
              </a:endParaRPr>
            </a:p>
          </p:txBody>
        </p:sp>
      </p:grpSp>
      <p:grpSp>
        <p:nvGrpSpPr>
          <p:cNvPr id="7" name="Group 6"/>
          <p:cNvGrpSpPr/>
          <p:nvPr/>
        </p:nvGrpSpPr>
        <p:grpSpPr>
          <a:xfrm>
            <a:off x="3581715" y="3277590"/>
            <a:ext cx="2882585" cy="1908988"/>
            <a:chOff x="3581715" y="3277590"/>
            <a:chExt cx="2882585" cy="1908988"/>
          </a:xfrm>
        </p:grpSpPr>
        <p:sp>
          <p:nvSpPr>
            <p:cNvPr id="8" name="Rounded Rectangle 7"/>
            <p:cNvSpPr/>
            <p:nvPr/>
          </p:nvSpPr>
          <p:spPr bwMode="auto">
            <a:xfrm>
              <a:off x="3752924" y="4415431"/>
              <a:ext cx="2570250" cy="639989"/>
            </a:xfrm>
            <a:prstGeom prst="roundRect">
              <a:avLst/>
            </a:prstGeom>
            <a:solidFill>
              <a:schemeClr val="bg1">
                <a:lumMod val="8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sz="1400" b="1" i="0" u="none" strike="noStrike" cap="none" normalizeH="0" baseline="0" dirty="0">
                <a:ln>
                  <a:noFill/>
                </a:ln>
                <a:solidFill>
                  <a:schemeClr val="tx1"/>
                </a:solidFill>
                <a:effectLst/>
                <a:latin typeface="Arial" panose="020B0604020202090204" pitchFamily="34" charset="0"/>
              </a:endParaRPr>
            </a:p>
            <a:p>
              <a:pPr algn="ctr" defTabSz="914400" eaLnBrk="0" fontAlgn="base" hangingPunct="0">
                <a:spcBef>
                  <a:spcPct val="0"/>
                </a:spcBef>
                <a:spcAft>
                  <a:spcPct val="0"/>
                </a:spcAft>
              </a:pPr>
              <a:r>
                <a:rPr lang="en-US" altLang="zh-CN" sz="1400" b="1" dirty="0">
                  <a:latin typeface="Arial" panose="020B0604020202090204" pitchFamily="34" charset="0"/>
                </a:rPr>
                <a:t>Body :</a:t>
              </a:r>
              <a:r>
                <a:rPr lang="zh-CN" altLang="en-US" sz="1400" b="1" dirty="0">
                  <a:latin typeface="Arial" panose="020B0604020202090204" pitchFamily="34" charset="0"/>
                </a:rPr>
                <a:t> </a:t>
              </a:r>
              <a:r>
                <a:rPr lang="en-US" altLang="zh-CN" sz="1400" b="1" dirty="0" err="1">
                  <a:latin typeface="Arial" panose="020B0604020202090204" pitchFamily="34" charset="0"/>
                </a:rPr>
                <a:t>Tx</a:t>
              </a:r>
              <a:r>
                <a:rPr lang="zh-CN" altLang="en-US" sz="1400" b="1" dirty="0">
                  <a:latin typeface="Arial" panose="020B0604020202090204" pitchFamily="34" charset="0"/>
                </a:rPr>
                <a:t> </a:t>
              </a:r>
              <a:r>
                <a:rPr lang="en-US" altLang="zh-CN" sz="1400" b="1" dirty="0">
                  <a:latin typeface="Arial" panose="020B0604020202090204" pitchFamily="34" charset="0"/>
                </a:rPr>
                <a:t>||</a:t>
              </a:r>
              <a:r>
                <a:rPr lang="zh-CN" altLang="en-US" sz="1400" b="1" dirty="0">
                  <a:latin typeface="Arial" panose="020B0604020202090204" pitchFamily="34" charset="0"/>
                </a:rPr>
                <a:t> </a:t>
              </a:r>
              <a:r>
                <a:rPr lang="en-US" altLang="zh-CN" sz="1400" b="1" dirty="0" err="1">
                  <a:latin typeface="Arial" panose="020B0604020202090204" pitchFamily="34" charset="0"/>
                </a:rPr>
                <a:t>Tx</a:t>
              </a:r>
              <a:r>
                <a:rPr lang="zh-CN" altLang="en-US" sz="1400" b="1" dirty="0">
                  <a:latin typeface="Arial" panose="020B0604020202090204" pitchFamily="34" charset="0"/>
                </a:rPr>
                <a:t> </a:t>
              </a:r>
              <a:r>
                <a:rPr lang="en-US" altLang="zh-CN" sz="1400" b="1" dirty="0">
                  <a:latin typeface="Arial" panose="020B0604020202090204" pitchFamily="34" charset="0"/>
                </a:rPr>
                <a:t>||</a:t>
              </a:r>
              <a:r>
                <a:rPr lang="zh-CN" altLang="en-US" sz="1400" b="1" dirty="0">
                  <a:latin typeface="Arial" panose="020B0604020202090204" pitchFamily="34" charset="0"/>
                </a:rPr>
                <a:t> </a:t>
              </a:r>
              <a:r>
                <a:rPr lang="en-US" altLang="zh-CN" sz="1400" b="1" dirty="0" err="1">
                  <a:latin typeface="Arial" panose="020B0604020202090204" pitchFamily="34" charset="0"/>
                </a:rPr>
                <a:t>Tx</a:t>
              </a:r>
              <a:r>
                <a:rPr lang="zh-CN" altLang="en-US" sz="1400" b="1" dirty="0">
                  <a:latin typeface="Arial" panose="020B0604020202090204" pitchFamily="34" charset="0"/>
                </a:rPr>
                <a:t> </a:t>
              </a:r>
              <a:r>
                <a:rPr lang="en-US" altLang="zh-CN" sz="1400" b="1" dirty="0">
                  <a:latin typeface="Arial" panose="020B0604020202090204" pitchFamily="34" charset="0"/>
                </a:rPr>
                <a:t>…</a:t>
              </a:r>
              <a:endParaRPr kumimoji="0" lang="en-US" sz="1400" b="1" i="0" u="none" strike="noStrike" cap="none" normalizeH="0" baseline="0" dirty="0">
                <a:ln>
                  <a:noFill/>
                </a:ln>
                <a:solidFill>
                  <a:schemeClr val="tx1"/>
                </a:solidFill>
                <a:effectLst/>
                <a:latin typeface="Arial" panose="020B0604020202090204" pitchFamily="34" charset="0"/>
              </a:endParaRPr>
            </a:p>
          </p:txBody>
        </p:sp>
        <p:sp>
          <p:nvSpPr>
            <p:cNvPr id="9" name="Rounded Rectangle 8"/>
            <p:cNvSpPr/>
            <p:nvPr/>
          </p:nvSpPr>
          <p:spPr bwMode="auto">
            <a:xfrm>
              <a:off x="3722841" y="3568386"/>
              <a:ext cx="2600334" cy="847044"/>
            </a:xfrm>
            <a:prstGeom prst="roundRect">
              <a:avLst/>
            </a:prstGeom>
            <a:solidFill>
              <a:schemeClr val="accent1">
                <a:lumMod val="40000"/>
                <a:lumOff val="6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ctr" defTabSz="914400" rtl="0" eaLnBrk="0" fontAlgn="base" latinLnBrk="0" hangingPunct="0">
                <a:lnSpc>
                  <a:spcPct val="100000"/>
                </a:lnSpc>
                <a:spcBef>
                  <a:spcPct val="0"/>
                </a:spcBef>
                <a:spcAft>
                  <a:spcPct val="0"/>
                </a:spcAft>
                <a:buClrTx/>
                <a:buSzTx/>
                <a:buFontTx/>
                <a:buNone/>
              </a:pPr>
              <a:r>
                <a:rPr kumimoji="0" lang="en-US" altLang="zh-CN" sz="1400" b="1" i="0" u="none" strike="noStrike" cap="none" normalizeH="0" baseline="0" dirty="0">
                  <a:ln>
                    <a:noFill/>
                  </a:ln>
                  <a:solidFill>
                    <a:schemeClr val="tx1"/>
                  </a:solidFill>
                  <a:effectLst/>
                  <a:latin typeface="Arial" panose="020B0604020202090204" pitchFamily="34" charset="0"/>
                </a:rPr>
                <a:t>Header</a:t>
              </a:r>
            </a:p>
            <a:p>
              <a:pPr marL="0" marR="0" indent="0" algn="ctr" defTabSz="914400" rtl="0" eaLnBrk="0" fontAlgn="base" latinLnBrk="0" hangingPunct="0">
                <a:spcBef>
                  <a:spcPct val="0"/>
                </a:spcBef>
                <a:spcAft>
                  <a:spcPct val="0"/>
                </a:spcAft>
                <a:buClrTx/>
                <a:buSzTx/>
                <a:buFontTx/>
                <a:buNone/>
              </a:pPr>
              <a:r>
                <a:rPr lang="en-US" altLang="zh-CN" sz="1400" b="1" dirty="0">
                  <a:latin typeface="Arial" panose="020B0604020202090204" pitchFamily="34" charset="0"/>
                </a:rPr>
                <a:t>……</a:t>
              </a:r>
              <a:endParaRPr kumimoji="0" lang="en-US" sz="1400" b="1" i="0" u="none" strike="noStrike" cap="none" normalizeH="0" baseline="0" dirty="0">
                <a:ln>
                  <a:noFill/>
                </a:ln>
                <a:solidFill>
                  <a:schemeClr val="tx1"/>
                </a:solidFill>
                <a:effectLst/>
                <a:latin typeface="Arial" panose="020B0604020202090204" pitchFamily="34" charset="0"/>
              </a:endParaRPr>
            </a:p>
          </p:txBody>
        </p:sp>
        <p:sp>
          <p:nvSpPr>
            <p:cNvPr id="5" name="Rounded Rectangle 4"/>
            <p:cNvSpPr/>
            <p:nvPr/>
          </p:nvSpPr>
          <p:spPr bwMode="auto">
            <a:xfrm>
              <a:off x="3752923" y="4074710"/>
              <a:ext cx="1889448" cy="301171"/>
            </a:xfrm>
            <a:prstGeom prst="roundRect">
              <a:avLst/>
            </a:prstGeom>
            <a:solidFill>
              <a:srgbClr val="FFC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r>
                <a:rPr kumimoji="0" lang="en-US" altLang="zh-CN" sz="1200" b="1" i="0" u="none" strike="noStrike" cap="none" normalizeH="0" baseline="0" dirty="0">
                  <a:ln>
                    <a:noFill/>
                  </a:ln>
                  <a:solidFill>
                    <a:schemeClr val="tx1"/>
                  </a:solidFill>
                  <a:effectLst/>
                  <a:latin typeface="Arial" panose="020B0604020202090204" pitchFamily="34" charset="0"/>
                </a:rPr>
                <a:t>Previous</a:t>
              </a:r>
              <a:r>
                <a:rPr kumimoji="0" lang="zh-CN" altLang="en-US" sz="1200" b="1" i="0" u="none" strike="noStrike" cap="none" normalizeH="0" baseline="0" dirty="0">
                  <a:ln>
                    <a:noFill/>
                  </a:ln>
                  <a:solidFill>
                    <a:schemeClr val="tx1"/>
                  </a:solidFill>
                  <a:effectLst/>
                  <a:latin typeface="Arial" panose="020B0604020202090204" pitchFamily="34" charset="0"/>
                </a:rPr>
                <a:t> </a:t>
              </a:r>
              <a:r>
                <a:rPr lang="en-US" altLang="zh-CN" sz="1200" b="1" dirty="0">
                  <a:latin typeface="Arial" panose="020B0604020202090204" pitchFamily="34" charset="0"/>
                </a:rPr>
                <a:t>b</a:t>
              </a:r>
              <a:r>
                <a:rPr kumimoji="0" lang="en-US" altLang="zh-CN" sz="1200" b="1" i="0" u="none" strike="noStrike" cap="none" normalizeH="0" baseline="0" dirty="0">
                  <a:ln>
                    <a:noFill/>
                  </a:ln>
                  <a:solidFill>
                    <a:schemeClr val="tx1"/>
                  </a:solidFill>
                  <a:effectLst/>
                  <a:latin typeface="Arial" panose="020B0604020202090204" pitchFamily="34" charset="0"/>
                </a:rPr>
                <a:t>lock</a:t>
              </a:r>
              <a:r>
                <a:rPr lang="en-US" altLang="zh-CN" sz="1200" b="1" dirty="0">
                  <a:latin typeface="Arial" panose="020B0604020202090204" pitchFamily="34" charset="0"/>
                </a:rPr>
                <a:t>’s</a:t>
              </a:r>
              <a:r>
                <a:rPr lang="zh-CN" altLang="en-US" sz="1200" b="1" dirty="0">
                  <a:latin typeface="Arial" panose="020B0604020202090204" pitchFamily="34" charset="0"/>
                </a:rPr>
                <a:t> </a:t>
              </a:r>
              <a:r>
                <a:rPr lang="en-US" altLang="zh-CN" sz="1200" b="1" dirty="0">
                  <a:latin typeface="Arial" panose="020B0604020202090204" pitchFamily="34" charset="0"/>
                </a:rPr>
                <a:t>hash:</a:t>
              </a:r>
              <a:endParaRPr kumimoji="0" lang="en-US" sz="1200" b="1" i="0" u="none" strike="noStrike" cap="none" normalizeH="0" baseline="0" dirty="0">
                <a:ln>
                  <a:noFill/>
                </a:ln>
                <a:solidFill>
                  <a:schemeClr val="tx1"/>
                </a:solidFill>
                <a:effectLst/>
                <a:latin typeface="Arial" panose="020B0604020202090204" pitchFamily="34" charset="0"/>
              </a:endParaRPr>
            </a:p>
          </p:txBody>
        </p:sp>
        <p:sp>
          <p:nvSpPr>
            <p:cNvPr id="22" name="Rounded Rectangle 21"/>
            <p:cNvSpPr/>
            <p:nvPr/>
          </p:nvSpPr>
          <p:spPr bwMode="auto">
            <a:xfrm>
              <a:off x="5535916" y="4074710"/>
              <a:ext cx="681554" cy="301171"/>
            </a:xfrm>
            <a:prstGeom prst="roundRect">
              <a:avLst/>
            </a:prstGeom>
            <a:solidFill>
              <a:srgbClr val="FFC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r>
                <a:rPr kumimoji="0" lang="en-US" altLang="zh-CN" sz="1200" b="1" i="0" u="none" strike="noStrike" cap="none" normalizeH="0" baseline="0" dirty="0">
                  <a:ln>
                    <a:noFill/>
                  </a:ln>
                  <a:solidFill>
                    <a:schemeClr val="tx1"/>
                  </a:solidFill>
                  <a:effectLst/>
                  <a:latin typeface="Arial" panose="020B0604020202090204" pitchFamily="34" charset="0"/>
                </a:rPr>
                <a:t>H</a:t>
              </a:r>
              <a:r>
                <a:rPr kumimoji="0" lang="zh-CN" altLang="en-US" sz="1200" b="1" i="0" u="none" strike="noStrike" cap="none" normalizeH="0" baseline="0" dirty="0">
                  <a:ln>
                    <a:noFill/>
                  </a:ln>
                  <a:solidFill>
                    <a:schemeClr val="tx1"/>
                  </a:solidFill>
                  <a:effectLst/>
                  <a:latin typeface="Arial" panose="020B0604020202090204" pitchFamily="34" charset="0"/>
                </a:rPr>
                <a:t> </a:t>
              </a:r>
              <a:r>
                <a:rPr kumimoji="0" lang="en-US" altLang="zh-CN" sz="1200" b="1" i="0" u="none" strike="noStrike" cap="none" normalizeH="0" baseline="0" dirty="0">
                  <a:ln>
                    <a:noFill/>
                  </a:ln>
                  <a:solidFill>
                    <a:schemeClr val="tx1"/>
                  </a:solidFill>
                  <a:effectLst/>
                  <a:latin typeface="Arial" panose="020B0604020202090204" pitchFamily="34" charset="0"/>
                </a:rPr>
                <a:t>(</a:t>
              </a:r>
              <a:r>
                <a:rPr kumimoji="0" lang="zh-CN" altLang="en-US" sz="1200" b="1" i="0" u="none" strike="noStrike" cap="none" normalizeH="0" baseline="0" dirty="0">
                  <a:ln>
                    <a:noFill/>
                  </a:ln>
                  <a:solidFill>
                    <a:schemeClr val="tx1"/>
                  </a:solidFill>
                  <a:effectLst/>
                  <a:latin typeface="Arial" panose="020B0604020202090204" pitchFamily="34" charset="0"/>
                </a:rPr>
                <a:t>   </a:t>
              </a:r>
              <a:r>
                <a:rPr kumimoji="0" lang="en-US" altLang="zh-CN" sz="1200" b="1" i="0" u="none" strike="noStrike" cap="none" normalizeH="0" baseline="0" dirty="0">
                  <a:ln>
                    <a:noFill/>
                  </a:ln>
                  <a:solidFill>
                    <a:schemeClr val="tx1"/>
                  </a:solidFill>
                  <a:effectLst/>
                  <a:latin typeface="Arial" panose="020B0604020202090204" pitchFamily="34" charset="0"/>
                </a:rPr>
                <a:t>)</a:t>
              </a:r>
              <a:endParaRPr kumimoji="0" lang="en-US" sz="1200" b="1" i="0" u="none" strike="noStrike" cap="none" normalizeH="0" baseline="0" dirty="0">
                <a:ln>
                  <a:noFill/>
                </a:ln>
                <a:solidFill>
                  <a:schemeClr val="tx1"/>
                </a:solidFill>
                <a:effectLst/>
                <a:latin typeface="Arial" panose="020B0604020202090204" pitchFamily="34" charset="0"/>
              </a:endParaRPr>
            </a:p>
          </p:txBody>
        </p:sp>
        <p:sp>
          <p:nvSpPr>
            <p:cNvPr id="33" name="Rounded Rectangle 32"/>
            <p:cNvSpPr/>
            <p:nvPr/>
          </p:nvSpPr>
          <p:spPr bwMode="auto">
            <a:xfrm>
              <a:off x="3581715" y="3277590"/>
              <a:ext cx="2882585" cy="1908988"/>
            </a:xfrm>
            <a:prstGeom prst="roundRect">
              <a:avLst>
                <a:gd name="adj" fmla="val 2863"/>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ctr" defTabSz="914400" rtl="0" eaLnBrk="0" fontAlgn="base" latinLnBrk="0" hangingPunct="0">
                <a:lnSpc>
                  <a:spcPct val="100000"/>
                </a:lnSpc>
                <a:spcBef>
                  <a:spcPct val="0"/>
                </a:spcBef>
                <a:spcAft>
                  <a:spcPct val="0"/>
                </a:spcAft>
                <a:buClrTx/>
                <a:buSzTx/>
                <a:buFontTx/>
                <a:buNone/>
              </a:pPr>
              <a:r>
                <a:rPr kumimoji="0" lang="en-US" altLang="zh-CN" sz="1400" b="1" i="0" u="none" strike="noStrike" cap="none" normalizeH="0" baseline="0" dirty="0">
                  <a:ln>
                    <a:noFill/>
                  </a:ln>
                  <a:solidFill>
                    <a:schemeClr val="tx1"/>
                  </a:solidFill>
                  <a:effectLst/>
                  <a:latin typeface="Arial" panose="020B0604020202090204" pitchFamily="34" charset="0"/>
                </a:rPr>
                <a:t>Block</a:t>
              </a:r>
              <a:r>
                <a:rPr kumimoji="0" lang="zh-CN" altLang="en-US" sz="1400" b="1" i="0" u="none" strike="noStrike" cap="none" normalizeH="0" baseline="0" dirty="0">
                  <a:ln>
                    <a:noFill/>
                  </a:ln>
                  <a:solidFill>
                    <a:schemeClr val="tx1"/>
                  </a:solidFill>
                  <a:effectLst/>
                  <a:latin typeface="Arial" panose="020B0604020202090204" pitchFamily="34" charset="0"/>
                </a:rPr>
                <a:t> </a:t>
              </a:r>
              <a:r>
                <a:rPr lang="en-US" altLang="zh-CN" sz="1400" b="1" i="1" dirty="0">
                  <a:latin typeface="Arial" panose="020B0604020202090204" pitchFamily="34" charset="0"/>
                </a:rPr>
                <a:t>k</a:t>
              </a:r>
              <a:r>
                <a:rPr lang="en-US" altLang="zh-CN" sz="1400" b="1" dirty="0">
                  <a:latin typeface="Arial" panose="020B0604020202090204" pitchFamily="34" charset="0"/>
                </a:rPr>
                <a:t>+1</a:t>
              </a:r>
              <a:endParaRPr kumimoji="0" lang="en-US" sz="1400" b="1" u="none" strike="noStrike" cap="none" normalizeH="0" baseline="0" dirty="0">
                <a:ln>
                  <a:noFill/>
                </a:ln>
                <a:solidFill>
                  <a:schemeClr val="tx1"/>
                </a:solidFill>
                <a:effectLst/>
                <a:latin typeface="Arial" panose="020B0604020202090204" pitchFamily="34" charset="0"/>
              </a:endParaRPr>
            </a:p>
            <a:p>
              <a:pPr marL="0" marR="0" indent="0" algn="ctr" defTabSz="914400" rtl="0" eaLnBrk="0" fontAlgn="base" latinLnBrk="0" hangingPunct="0">
                <a:lnSpc>
                  <a:spcPct val="100000"/>
                </a:lnSpc>
                <a:spcBef>
                  <a:spcPct val="0"/>
                </a:spcBef>
                <a:spcAft>
                  <a:spcPct val="0"/>
                </a:spcAft>
                <a:buClrTx/>
                <a:buSzTx/>
                <a:buFontTx/>
                <a:buNone/>
              </a:pPr>
              <a:endParaRPr kumimoji="0" lang="en-US" sz="1400" b="1" i="0" u="none" strike="noStrike" cap="none" normalizeH="0" baseline="0" dirty="0">
                <a:ln>
                  <a:noFill/>
                </a:ln>
                <a:solidFill>
                  <a:schemeClr val="tx1"/>
                </a:solidFill>
                <a:effectLst/>
                <a:latin typeface="Arial" panose="020B0604020202090204" pitchFamily="34" charset="0"/>
              </a:endParaRPr>
            </a:p>
          </p:txBody>
        </p:sp>
      </p:grpSp>
      <p:pic>
        <p:nvPicPr>
          <p:cNvPr id="16" name="Picture 15"/>
          <p:cNvPicPr>
            <a:picLocks noChangeAspect="1"/>
          </p:cNvPicPr>
          <p:nvPr/>
        </p:nvPicPr>
        <p:blipFill>
          <a:blip r:embed="rId3"/>
          <a:stretch>
            <a:fillRect/>
          </a:stretch>
        </p:blipFill>
        <p:spPr>
          <a:xfrm>
            <a:off x="6678602" y="2685355"/>
            <a:ext cx="2438527" cy="348090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Overview</a:t>
            </a:r>
            <a:r>
              <a:rPr lang="zh-CN" altLang="en-US" dirty="0"/>
              <a:t> </a:t>
            </a:r>
            <a:r>
              <a:rPr lang="en-US" altLang="zh-CN" dirty="0"/>
              <a:t>of</a:t>
            </a:r>
            <a:r>
              <a:rPr lang="zh-CN" altLang="en-US" dirty="0"/>
              <a:t> </a:t>
            </a:r>
            <a:r>
              <a:rPr lang="en-US" altLang="zh-CN" dirty="0"/>
              <a:t>Blockchain</a:t>
            </a:r>
            <a:r>
              <a:rPr lang="zh-CN" altLang="en-US" dirty="0"/>
              <a:t> </a:t>
            </a:r>
            <a:r>
              <a:rPr lang="en-US" altLang="zh-CN" dirty="0"/>
              <a:t>Structure</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28588" y="1373781"/>
            <a:ext cx="7032812" cy="5227090"/>
          </a:xfrm>
          <a:prstGeom prst="rect">
            <a:avLst/>
          </a:prstGeom>
        </p:spPr>
      </p:pic>
      <p:sp>
        <p:nvSpPr>
          <p:cNvPr id="4" name="TextBox 3"/>
          <p:cNvSpPr txBox="1"/>
          <p:nvPr/>
        </p:nvSpPr>
        <p:spPr>
          <a:xfrm>
            <a:off x="484094" y="1189115"/>
            <a:ext cx="3639138" cy="369332"/>
          </a:xfrm>
          <a:prstGeom prst="rect">
            <a:avLst/>
          </a:prstGeom>
          <a:noFill/>
        </p:spPr>
        <p:txBody>
          <a:bodyPr wrap="none" rtlCol="0">
            <a:spAutoFit/>
          </a:bodyPr>
          <a:lstStyle/>
          <a:p>
            <a:r>
              <a:rPr lang="en-US" dirty="0"/>
              <a:t>引用 Blocksys'21 Keynote speech</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5565" y="3439492"/>
            <a:ext cx="7772400" cy="1362075"/>
          </a:xfrm>
        </p:spPr>
        <p:txBody>
          <a:bodyPr/>
          <a:lstStyle/>
          <a:p>
            <a:r>
              <a:rPr lang="en-US" altLang="zh-CN" dirty="0"/>
              <a:t>Part</a:t>
            </a:r>
            <a:r>
              <a:rPr lang="zh-CN" altLang="en-US" dirty="0"/>
              <a:t> </a:t>
            </a:r>
            <a:r>
              <a:rPr lang="en-US" altLang="zh-CN" dirty="0"/>
              <a:t>2:</a:t>
            </a:r>
            <a:r>
              <a:rPr lang="zh-CN" altLang="en-US" dirty="0"/>
              <a:t> 比特币的区块</a:t>
            </a:r>
            <a:endParaRPr lang="en-US" dirty="0"/>
          </a:p>
        </p:txBody>
      </p:sp>
      <p:sp>
        <p:nvSpPr>
          <p:cNvPr id="3" name="Text Placeholder 2"/>
          <p:cNvSpPr>
            <a:spLocks noGrp="1"/>
          </p:cNvSpPr>
          <p:nvPr>
            <p:ph type="body" idx="1"/>
          </p:nvPr>
        </p:nvSpPr>
        <p:spPr>
          <a:xfrm>
            <a:off x="735565" y="1939306"/>
            <a:ext cx="7772400" cy="1267722"/>
          </a:xfrm>
        </p:spPr>
        <p:txBody>
          <a:bodyPr/>
          <a:lstStyle/>
          <a:p>
            <a:r>
              <a:rPr lang="zh-CN" altLang="en-US" dirty="0"/>
              <a:t>比特币数据结构</a:t>
            </a:r>
            <a:endParaRPr lang="en-US"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首先介绍 </a:t>
            </a:r>
            <a:r>
              <a:rPr lang="en-US" dirty="0"/>
              <a:t>Genesis Block</a:t>
            </a:r>
          </a:p>
        </p:txBody>
      </p:sp>
      <p:sp>
        <p:nvSpPr>
          <p:cNvPr id="3" name="Content Placeholder 2"/>
          <p:cNvSpPr>
            <a:spLocks noGrp="1"/>
          </p:cNvSpPr>
          <p:nvPr>
            <p:ph idx="1"/>
          </p:nvPr>
        </p:nvSpPr>
        <p:spPr>
          <a:xfrm>
            <a:off x="411163" y="1143000"/>
            <a:ext cx="3709900" cy="5181600"/>
          </a:xfrm>
        </p:spPr>
        <p:txBody>
          <a:bodyPr/>
          <a:lstStyle/>
          <a:p>
            <a:r>
              <a:rPr lang="en-US" sz="2000" dirty="0"/>
              <a:t>The </a:t>
            </a:r>
            <a:r>
              <a:rPr lang="en-US" sz="2000" dirty="0">
                <a:solidFill>
                  <a:srgbClr val="0432FF"/>
                </a:solidFill>
              </a:rPr>
              <a:t>first block </a:t>
            </a:r>
            <a:r>
              <a:rPr lang="en-US" sz="2000" dirty="0"/>
              <a:t>in any blockchain is termed the </a:t>
            </a:r>
            <a:r>
              <a:rPr lang="en-US" sz="2000" b="1" dirty="0">
                <a:solidFill>
                  <a:srgbClr val="C00000"/>
                </a:solidFill>
              </a:rPr>
              <a:t>genesis block</a:t>
            </a:r>
            <a:r>
              <a:rPr lang="en-US" sz="2000" dirty="0"/>
              <a:t>. </a:t>
            </a:r>
          </a:p>
          <a:p>
            <a:endParaRPr lang="en-US" sz="2000" dirty="0"/>
          </a:p>
          <a:p>
            <a:r>
              <a:rPr lang="en-US" sz="2000" dirty="0"/>
              <a:t>If you start at any block and follow the chain </a:t>
            </a:r>
            <a:r>
              <a:rPr lang="en-US" sz="2000" dirty="0">
                <a:solidFill>
                  <a:srgbClr val="0432FF"/>
                </a:solidFill>
              </a:rPr>
              <a:t>backwards</a:t>
            </a:r>
            <a:r>
              <a:rPr lang="en-US" sz="2000" dirty="0"/>
              <a:t> </a:t>
            </a:r>
            <a:r>
              <a:rPr lang="en-US" sz="2000" dirty="0">
                <a:solidFill>
                  <a:srgbClr val="0432FF"/>
                </a:solidFill>
              </a:rPr>
              <a:t>chronologically</a:t>
            </a:r>
            <a:r>
              <a:rPr lang="en-US" sz="2000" dirty="0"/>
              <a:t>, you will arrive at the genesis block. </a:t>
            </a:r>
          </a:p>
          <a:p>
            <a:endParaRPr lang="en-US" sz="2000" dirty="0"/>
          </a:p>
          <a:p>
            <a:r>
              <a:rPr lang="en-US" sz="2000" dirty="0"/>
              <a:t>The genesis block is </a:t>
            </a:r>
            <a:r>
              <a:rPr lang="en-US" sz="2000" dirty="0">
                <a:solidFill>
                  <a:srgbClr val="0432FF"/>
                </a:solidFill>
              </a:rPr>
              <a:t>statically encoded </a:t>
            </a:r>
            <a:r>
              <a:rPr lang="en-US" sz="2000" dirty="0"/>
              <a:t>within the client software, that it cannot be </a:t>
            </a:r>
            <a:r>
              <a:rPr lang="en-US" altLang="zh-CN" sz="2000" dirty="0"/>
              <a:t>modified</a:t>
            </a:r>
            <a:r>
              <a:rPr lang="en-US" sz="2000" dirty="0"/>
              <a:t>. </a:t>
            </a:r>
            <a:r>
              <a:rPr lang="zh-CN" altLang="en-US" sz="2000" dirty="0"/>
              <a:t>（很重要的一个特性，后边会提到）</a:t>
            </a:r>
            <a:endParaRPr lang="en-US" sz="2000" dirty="0"/>
          </a:p>
          <a:p>
            <a:endParaRPr lang="en-US" sz="2000" dirty="0"/>
          </a:p>
        </p:txBody>
      </p:sp>
      <p:pic>
        <p:nvPicPr>
          <p:cNvPr id="1026" name="Picture 2" descr="hat is Genesis Block and why Genesis Block is needed? | by TecraCoin |  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21200" y="1288031"/>
            <a:ext cx="4257871" cy="96769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hat is a genesis block in cryptocurrency? - Market Business New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32540" y="2761435"/>
            <a:ext cx="4346347" cy="336801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bwMode="auto">
          <a:xfrm>
            <a:off x="381000" y="152400"/>
            <a:ext cx="82804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ts val="3600"/>
              </a:lnSpc>
              <a:spcBef>
                <a:spcPct val="0"/>
              </a:spcBef>
              <a:spcAft>
                <a:spcPct val="0"/>
              </a:spcAft>
              <a:buClrTx/>
              <a:buSzTx/>
              <a:buFontTx/>
              <a:buNone/>
              <a:defRPr/>
            </a:pPr>
            <a:r>
              <a:rPr kumimoji="0" lang="zh-CN" altLang="en-US" sz="3200" b="1"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j-cs"/>
              </a:rPr>
              <a:t>课程大纲</a:t>
            </a:r>
          </a:p>
        </p:txBody>
      </p:sp>
      <p:sp>
        <p:nvSpPr>
          <p:cNvPr id="5" name="内容占位符 2"/>
          <p:cNvSpPr>
            <a:spLocks noGrp="1"/>
          </p:cNvSpPr>
          <p:nvPr>
            <p:ph idx="1"/>
          </p:nvPr>
        </p:nvSpPr>
        <p:spPr>
          <a:xfrm>
            <a:off x="270910" y="1180618"/>
            <a:ext cx="8745767" cy="5254905"/>
          </a:xfrm>
        </p:spPr>
        <p:txBody>
          <a:bodyPr/>
          <a:lstStyle/>
          <a:p>
            <a:r>
              <a:rPr lang="en-US" altLang="zh-CN" sz="1800" b="1" dirty="0">
                <a:solidFill>
                  <a:schemeClr val="accent1"/>
                </a:solidFill>
                <a:latin typeface="微软雅黑" panose="020B0503020204020204" pitchFamily="34" charset="-122"/>
                <a:ea typeface="微软雅黑" panose="020B0503020204020204" pitchFamily="34" charset="-122"/>
              </a:rPr>
              <a:t>Week-1 	9</a:t>
            </a:r>
            <a:r>
              <a:rPr lang="zh-CN" altLang="en-US" sz="1800" b="1" dirty="0">
                <a:solidFill>
                  <a:schemeClr val="accent1"/>
                </a:solidFill>
                <a:latin typeface="微软雅黑" panose="020B0503020204020204" pitchFamily="34" charset="-122"/>
                <a:ea typeface="微软雅黑" panose="020B0503020204020204" pitchFamily="34" charset="-122"/>
              </a:rPr>
              <a:t>月</a:t>
            </a:r>
            <a:r>
              <a:rPr lang="en-US" altLang="zh-CN" sz="1800" b="1" dirty="0">
                <a:solidFill>
                  <a:schemeClr val="accent1"/>
                </a:solidFill>
                <a:latin typeface="微软雅黑" panose="020B0503020204020204" pitchFamily="34" charset="-122"/>
                <a:ea typeface="微软雅黑" panose="020B0503020204020204" pitchFamily="34" charset="-122"/>
              </a:rPr>
              <a:t>2</a:t>
            </a:r>
            <a:r>
              <a:rPr lang="zh-CN" altLang="en-US" sz="1800" b="1" dirty="0">
                <a:solidFill>
                  <a:schemeClr val="accent1"/>
                </a:solidFill>
                <a:latin typeface="微软雅黑" panose="020B0503020204020204" pitchFamily="34" charset="-122"/>
                <a:ea typeface="微软雅黑" panose="020B0503020204020204" pitchFamily="34" charset="-122"/>
              </a:rPr>
              <a:t>日   </a:t>
            </a:r>
            <a:r>
              <a:rPr lang="en-US" altLang="zh-CN" sz="1800" b="1" dirty="0">
                <a:solidFill>
                  <a:schemeClr val="accent1"/>
                </a:solidFill>
                <a:latin typeface="微软雅黑" panose="020B0503020204020204" pitchFamily="34" charset="-122"/>
                <a:ea typeface="微软雅黑" panose="020B0503020204020204" pitchFamily="34" charset="-122"/>
              </a:rPr>
              <a:t>	</a:t>
            </a:r>
            <a:r>
              <a:rPr lang="zh-CN" altLang="en-US" sz="1800" b="1" dirty="0">
                <a:solidFill>
                  <a:schemeClr val="accent1"/>
                </a:solidFill>
                <a:latin typeface="微软雅黑" panose="020B0503020204020204" pitchFamily="34" charset="-122"/>
                <a:ea typeface="微软雅黑" panose="020B0503020204020204" pitchFamily="34" charset="-122"/>
              </a:rPr>
              <a:t>课程介绍，与区块链落地应用；比特币前传</a:t>
            </a:r>
            <a:endParaRPr lang="en-US" altLang="zh-CN" sz="1800" b="1" dirty="0">
              <a:solidFill>
                <a:schemeClr val="accent1"/>
              </a:solidFill>
              <a:latin typeface="微软雅黑" panose="020B0503020204020204" pitchFamily="34" charset="-122"/>
              <a:ea typeface="微软雅黑" panose="020B0503020204020204" pitchFamily="34" charset="-122"/>
            </a:endParaRPr>
          </a:p>
          <a:p>
            <a:r>
              <a:rPr lang="en-US" altLang="zh-CN" sz="2200" b="1" dirty="0">
                <a:solidFill>
                  <a:srgbClr val="C00000"/>
                </a:solidFill>
                <a:latin typeface="微软雅黑" panose="020B0503020204020204" pitchFamily="34" charset="-122"/>
                <a:ea typeface="微软雅黑" panose="020B0503020204020204" pitchFamily="34" charset="-122"/>
              </a:rPr>
              <a:t>Part-1:</a:t>
            </a:r>
            <a:r>
              <a:rPr lang="zh-CN" altLang="en-US" sz="2200" b="1" dirty="0">
                <a:solidFill>
                  <a:srgbClr val="C00000"/>
                </a:solidFill>
                <a:latin typeface="微软雅黑" panose="020B0503020204020204" pitchFamily="34" charset="-122"/>
                <a:ea typeface="微软雅黑" panose="020B0503020204020204" pitchFamily="34" charset="-122"/>
              </a:rPr>
              <a:t>  比特币与以太坊基础知识部分</a:t>
            </a:r>
          </a:p>
          <a:p>
            <a:pPr lvl="1">
              <a:lnSpc>
                <a:spcPct val="150000"/>
              </a:lnSpc>
            </a:pPr>
            <a:r>
              <a:rPr lang="en-US" altLang="zh-CN" sz="1800" b="1" dirty="0">
                <a:latin typeface="微软雅黑" panose="020B0503020204020204" pitchFamily="34" charset="-122"/>
                <a:ea typeface="微软雅黑" panose="020B0503020204020204" pitchFamily="34" charset="-122"/>
              </a:rPr>
              <a:t>Week-2, 	9</a:t>
            </a:r>
            <a:r>
              <a:rPr lang="zh-CN" altLang="en-US" sz="1800" b="1" dirty="0">
                <a:latin typeface="微软雅黑" panose="020B0503020204020204" pitchFamily="34" charset="-122"/>
                <a:ea typeface="微软雅黑" panose="020B0503020204020204" pitchFamily="34" charset="-122"/>
              </a:rPr>
              <a:t>月</a:t>
            </a:r>
            <a:r>
              <a:rPr lang="en-US" altLang="zh-CN" sz="1800" b="1" dirty="0">
                <a:latin typeface="微软雅黑" panose="020B0503020204020204" pitchFamily="34" charset="-122"/>
                <a:ea typeface="微软雅黑" panose="020B0503020204020204" pitchFamily="34" charset="-122"/>
              </a:rPr>
              <a:t>9</a:t>
            </a:r>
            <a:r>
              <a:rPr lang="zh-CN" altLang="en-US" sz="1800" b="1" dirty="0">
                <a:latin typeface="微软雅黑" panose="020B0503020204020204" pitchFamily="34" charset="-122"/>
                <a:ea typeface="微软雅黑" panose="020B0503020204020204" pitchFamily="34" charset="-122"/>
              </a:rPr>
              <a:t>日 </a:t>
            </a:r>
            <a:r>
              <a:rPr lang="en-US" altLang="zh-CN" sz="1800" b="1" dirty="0">
                <a:latin typeface="微软雅黑" panose="020B0503020204020204" pitchFamily="34" charset="-122"/>
                <a:ea typeface="微软雅黑" panose="020B0503020204020204" pitchFamily="34" charset="-122"/>
              </a:rPr>
              <a:t>		Bitcoin</a:t>
            </a:r>
            <a:r>
              <a:rPr lang="zh-CN" altLang="en-US" sz="1800" b="1" dirty="0">
                <a:latin typeface="微软雅黑" panose="020B0503020204020204" pitchFamily="34" charset="-122"/>
                <a:ea typeface="微软雅黑" panose="020B0503020204020204" pitchFamily="34" charset="-122"/>
              </a:rPr>
              <a:t> 的密码学基础</a:t>
            </a:r>
          </a:p>
          <a:p>
            <a:pPr lvl="1">
              <a:lnSpc>
                <a:spcPct val="150000"/>
              </a:lnSpc>
            </a:pPr>
            <a:r>
              <a:rPr lang="en-US" altLang="zh-CN" sz="1800" b="1" dirty="0">
                <a:latin typeface="微软雅黑" panose="020B0503020204020204" pitchFamily="34" charset="-122"/>
                <a:ea typeface="微软雅黑" panose="020B0503020204020204" pitchFamily="34" charset="-122"/>
              </a:rPr>
              <a:t>Week-3, 	9</a:t>
            </a:r>
            <a:r>
              <a:rPr lang="zh-CN" altLang="en-US" sz="1800" b="1" dirty="0">
                <a:latin typeface="微软雅黑" panose="020B0503020204020204" pitchFamily="34" charset="-122"/>
                <a:ea typeface="微软雅黑" panose="020B0503020204020204" pitchFamily="34" charset="-122"/>
              </a:rPr>
              <a:t>月</a:t>
            </a:r>
            <a:r>
              <a:rPr lang="en-US" altLang="zh-CN" sz="1800" b="1" dirty="0">
                <a:latin typeface="微软雅黑" panose="020B0503020204020204" pitchFamily="34" charset="-122"/>
                <a:ea typeface="微软雅黑" panose="020B0503020204020204" pitchFamily="34" charset="-122"/>
              </a:rPr>
              <a:t>16</a:t>
            </a:r>
            <a:r>
              <a:rPr lang="zh-CN" altLang="en-US" sz="1800" b="1" dirty="0">
                <a:latin typeface="微软雅黑" panose="020B0503020204020204" pitchFamily="34" charset="-122"/>
                <a:ea typeface="微软雅黑" panose="020B0503020204020204" pitchFamily="34" charset="-122"/>
              </a:rPr>
              <a:t>日 </a:t>
            </a:r>
            <a:r>
              <a:rPr lang="en-US" altLang="zh-CN" sz="1800" b="1" dirty="0">
                <a:latin typeface="微软雅黑" panose="020B0503020204020204" pitchFamily="34" charset="-122"/>
                <a:ea typeface="微软雅黑" panose="020B0503020204020204" pitchFamily="34" charset="-122"/>
              </a:rPr>
              <a:t>	Bitcoin</a:t>
            </a:r>
            <a:r>
              <a:rPr lang="zh-CN" altLang="en-US" sz="1800" b="1" dirty="0">
                <a:latin typeface="微软雅黑" panose="020B0503020204020204" pitchFamily="34" charset="-122"/>
                <a:ea typeface="微软雅黑" panose="020B0503020204020204" pitchFamily="34" charset="-122"/>
              </a:rPr>
              <a:t> 的数据结构</a:t>
            </a:r>
            <a:r>
              <a:rPr lang="en-US" altLang="zh-CN" sz="1800" b="1" dirty="0">
                <a:latin typeface="微软雅黑" panose="020B0503020204020204" pitchFamily="34" charset="-122"/>
                <a:ea typeface="微软雅黑" panose="020B0503020204020204" pitchFamily="34" charset="-122"/>
              </a:rPr>
              <a:t>		</a:t>
            </a:r>
            <a:endParaRPr lang="zh-CN" altLang="en-US" sz="1800" b="1" dirty="0">
              <a:latin typeface="微软雅黑" panose="020B0503020204020204" pitchFamily="34" charset="-122"/>
              <a:ea typeface="微软雅黑" panose="020B0503020204020204" pitchFamily="34" charset="-122"/>
            </a:endParaRPr>
          </a:p>
          <a:p>
            <a:pPr lvl="1">
              <a:lnSpc>
                <a:spcPct val="150000"/>
              </a:lnSpc>
            </a:pPr>
            <a:r>
              <a:rPr lang="en-US" altLang="zh-CN" sz="1800" b="1" dirty="0">
                <a:latin typeface="微软雅黑" panose="020B0503020204020204" pitchFamily="34" charset="-122"/>
                <a:ea typeface="微软雅黑" panose="020B0503020204020204" pitchFamily="34" charset="-122"/>
              </a:rPr>
              <a:t>Week-4, 	9</a:t>
            </a:r>
            <a:r>
              <a:rPr lang="zh-CN" altLang="en-US" sz="1800" b="1" dirty="0">
                <a:latin typeface="微软雅黑" panose="020B0503020204020204" pitchFamily="34" charset="-122"/>
                <a:ea typeface="微软雅黑" panose="020B0503020204020204" pitchFamily="34" charset="-122"/>
              </a:rPr>
              <a:t>月</a:t>
            </a:r>
            <a:r>
              <a:rPr lang="en-US" altLang="zh-CN" sz="1800" b="1" dirty="0">
                <a:latin typeface="微软雅黑" panose="020B0503020204020204" pitchFamily="34" charset="-122"/>
                <a:ea typeface="微软雅黑" panose="020B0503020204020204" pitchFamily="34" charset="-122"/>
              </a:rPr>
              <a:t>23</a:t>
            </a:r>
            <a:r>
              <a:rPr lang="zh-CN" altLang="en-US" sz="1800" b="1" dirty="0">
                <a:latin typeface="微软雅黑" panose="020B0503020204020204" pitchFamily="34" charset="-122"/>
                <a:ea typeface="微软雅黑" panose="020B0503020204020204" pitchFamily="34" charset="-122"/>
              </a:rPr>
              <a:t>日 </a:t>
            </a:r>
            <a:r>
              <a:rPr lang="en-US" altLang="zh-CN" sz="1800" b="1" dirty="0">
                <a:latin typeface="微软雅黑" panose="020B0503020204020204" pitchFamily="34" charset="-122"/>
                <a:ea typeface="微软雅黑" panose="020B0503020204020204" pitchFamily="34" charset="-122"/>
              </a:rPr>
              <a:t>	Bitcoin</a:t>
            </a:r>
            <a:r>
              <a:rPr lang="zh-CN" altLang="en-US" sz="1800" b="1" dirty="0">
                <a:latin typeface="微软雅黑" panose="020B0503020204020204" pitchFamily="34" charset="-122"/>
                <a:ea typeface="微软雅黑" panose="020B0503020204020204" pitchFamily="34" charset="-122"/>
              </a:rPr>
              <a:t> 运行机制：共识机制</a:t>
            </a:r>
          </a:p>
          <a:p>
            <a:pPr lvl="1">
              <a:lnSpc>
                <a:spcPct val="150000"/>
              </a:lnSpc>
            </a:pPr>
            <a:r>
              <a:rPr lang="en-US" altLang="zh-CN" sz="1800" b="1" dirty="0">
                <a:latin typeface="微软雅黑" panose="020B0503020204020204" pitchFamily="34" charset="-122"/>
                <a:ea typeface="微软雅黑" panose="020B0503020204020204" pitchFamily="34" charset="-122"/>
              </a:rPr>
              <a:t>Week-5, 	9</a:t>
            </a:r>
            <a:r>
              <a:rPr lang="zh-CN" altLang="en-US" sz="1800" b="1" dirty="0">
                <a:latin typeface="微软雅黑" panose="020B0503020204020204" pitchFamily="34" charset="-122"/>
                <a:ea typeface="微软雅黑" panose="020B0503020204020204" pitchFamily="34" charset="-122"/>
              </a:rPr>
              <a:t>月</a:t>
            </a:r>
            <a:r>
              <a:rPr lang="en-US" altLang="zh-CN" sz="1800" b="1" dirty="0">
                <a:latin typeface="微软雅黑" panose="020B0503020204020204" pitchFamily="34" charset="-122"/>
                <a:ea typeface="微软雅黑" panose="020B0503020204020204" pitchFamily="34" charset="-122"/>
              </a:rPr>
              <a:t>30</a:t>
            </a:r>
            <a:r>
              <a:rPr lang="zh-CN" altLang="en-US" sz="1800" b="1" dirty="0">
                <a:latin typeface="微软雅黑" panose="020B0503020204020204" pitchFamily="34" charset="-122"/>
                <a:ea typeface="微软雅黑" panose="020B0503020204020204" pitchFamily="34" charset="-122"/>
              </a:rPr>
              <a:t>日 </a:t>
            </a:r>
            <a:r>
              <a:rPr lang="en-US" altLang="zh-CN" sz="1800" b="1" dirty="0">
                <a:latin typeface="微软雅黑" panose="020B0503020204020204" pitchFamily="34" charset="-122"/>
                <a:ea typeface="微软雅黑" panose="020B0503020204020204" pitchFamily="34" charset="-122"/>
              </a:rPr>
              <a:t>	</a:t>
            </a:r>
            <a:r>
              <a:rPr lang="zh-CN" altLang="en-US" sz="1800" b="1" dirty="0">
                <a:latin typeface="微软雅黑" panose="020B0503020204020204" pitchFamily="34" charset="-122"/>
                <a:ea typeface="微软雅黑" panose="020B0503020204020204" pitchFamily="34" charset="-122"/>
              </a:rPr>
              <a:t>比特币的挖矿、区块链的分叉原理</a:t>
            </a:r>
            <a:endParaRPr lang="en-US" altLang="zh-CN" sz="1800" b="1" dirty="0">
              <a:latin typeface="微软雅黑" panose="020B0503020204020204" pitchFamily="34" charset="-122"/>
              <a:ea typeface="微软雅黑" panose="020B0503020204020204" pitchFamily="34" charset="-122"/>
            </a:endParaRPr>
          </a:p>
          <a:p>
            <a:pPr lvl="1">
              <a:lnSpc>
                <a:spcPct val="150000"/>
              </a:lnSpc>
            </a:pPr>
            <a:r>
              <a:rPr lang="en-US" altLang="zh-CN" sz="1800" b="1" dirty="0">
                <a:latin typeface="微软雅黑" panose="020B0503020204020204" pitchFamily="34" charset="-122"/>
                <a:ea typeface="微软雅黑" panose="020B0503020204020204" pitchFamily="34" charset="-122"/>
              </a:rPr>
              <a:t>Week-6, 	10</a:t>
            </a:r>
            <a:r>
              <a:rPr lang="zh-CN" altLang="en-US" sz="1800" b="1" dirty="0">
                <a:latin typeface="微软雅黑" panose="020B0503020204020204" pitchFamily="34" charset="-122"/>
                <a:ea typeface="微软雅黑" panose="020B0503020204020204" pitchFamily="34" charset="-122"/>
              </a:rPr>
              <a:t>月</a:t>
            </a:r>
            <a:r>
              <a:rPr lang="en-US" altLang="zh-CN" sz="1800" b="1" dirty="0">
                <a:latin typeface="微软雅黑" panose="020B0503020204020204" pitchFamily="34" charset="-122"/>
                <a:ea typeface="微软雅黑" panose="020B0503020204020204" pitchFamily="34" charset="-122"/>
              </a:rPr>
              <a:t>7</a:t>
            </a:r>
            <a:r>
              <a:rPr lang="zh-CN" altLang="en-US" sz="1800" b="1" dirty="0">
                <a:latin typeface="微软雅黑" panose="020B0503020204020204" pitchFamily="34" charset="-122"/>
                <a:ea typeface="微软雅黑" panose="020B0503020204020204" pitchFamily="34" charset="-122"/>
              </a:rPr>
              <a:t>日 </a:t>
            </a:r>
            <a:r>
              <a:rPr lang="en-US" altLang="zh-CN" sz="1800" b="1" dirty="0">
                <a:latin typeface="微软雅黑" panose="020B0503020204020204" pitchFamily="34" charset="-122"/>
                <a:ea typeface="微软雅黑" panose="020B0503020204020204" pitchFamily="34" charset="-122"/>
              </a:rPr>
              <a:t>	</a:t>
            </a:r>
            <a:r>
              <a:rPr lang="zh-CN" altLang="en-US" sz="1800" b="1" dirty="0">
                <a:latin typeface="微软雅黑" panose="020B0503020204020204" pitchFamily="34" charset="-122"/>
                <a:ea typeface="微软雅黑" panose="020B0503020204020204" pitchFamily="34" charset="-122"/>
              </a:rPr>
              <a:t>比特币的 安全机制、激励策略 与 比特币社区</a:t>
            </a:r>
            <a:endParaRPr lang="en-US" altLang="zh-CN" sz="1800" b="1" dirty="0">
              <a:latin typeface="微软雅黑" panose="020B0503020204020204" pitchFamily="34" charset="-122"/>
              <a:ea typeface="微软雅黑" panose="020B0503020204020204" pitchFamily="34" charset="-122"/>
            </a:endParaRPr>
          </a:p>
          <a:p>
            <a:pPr lvl="1">
              <a:lnSpc>
                <a:spcPct val="150000"/>
              </a:lnSpc>
            </a:pPr>
            <a:r>
              <a:rPr lang="en-US" altLang="zh-CN" sz="1800" b="1" dirty="0">
                <a:latin typeface="微软雅黑" panose="020B0503020204020204" pitchFamily="34" charset="-122"/>
                <a:ea typeface="微软雅黑" panose="020B0503020204020204" pitchFamily="34" charset="-122"/>
              </a:rPr>
              <a:t>Week-7, 	10</a:t>
            </a:r>
            <a:r>
              <a:rPr lang="zh-CN" altLang="en-US" sz="1800" b="1" dirty="0">
                <a:latin typeface="微软雅黑" panose="020B0503020204020204" pitchFamily="34" charset="-122"/>
                <a:ea typeface="微软雅黑" panose="020B0503020204020204" pitchFamily="34" charset="-122"/>
              </a:rPr>
              <a:t>月</a:t>
            </a:r>
            <a:r>
              <a:rPr lang="en-US" altLang="zh-CN" sz="1800" b="1" dirty="0">
                <a:latin typeface="微软雅黑" panose="020B0503020204020204" pitchFamily="34" charset="-122"/>
                <a:ea typeface="微软雅黑" panose="020B0503020204020204" pitchFamily="34" charset="-122"/>
              </a:rPr>
              <a:t>14</a:t>
            </a:r>
            <a:r>
              <a:rPr lang="zh-CN" altLang="en-US" sz="1800" b="1" dirty="0">
                <a:latin typeface="微软雅黑" panose="020B0503020204020204" pitchFamily="34" charset="-122"/>
                <a:ea typeface="微软雅黑" panose="020B0503020204020204" pitchFamily="34" charset="-122"/>
              </a:rPr>
              <a:t>日 </a:t>
            </a:r>
            <a:r>
              <a:rPr lang="en-US" altLang="zh-CN" sz="1800" b="1" dirty="0">
                <a:latin typeface="微软雅黑" panose="020B0503020204020204" pitchFamily="34" charset="-122"/>
                <a:ea typeface="微软雅黑" panose="020B0503020204020204" pitchFamily="34" charset="-122"/>
              </a:rPr>
              <a:t>	</a:t>
            </a:r>
            <a:r>
              <a:rPr lang="zh-CN" altLang="en-US" sz="1800" b="1" dirty="0">
                <a:latin typeface="微软雅黑" panose="020B0503020204020204" pitchFamily="34" charset="-122"/>
                <a:ea typeface="微软雅黑" panose="020B0503020204020204" pitchFamily="34" charset="-122"/>
              </a:rPr>
              <a:t>以太坊概述 与 智能合约</a:t>
            </a:r>
          </a:p>
          <a:p>
            <a:pPr lvl="1">
              <a:lnSpc>
                <a:spcPct val="150000"/>
              </a:lnSpc>
            </a:pPr>
            <a:r>
              <a:rPr lang="en-US" altLang="zh-CN" sz="1800" b="1" dirty="0">
                <a:latin typeface="微软雅黑" panose="020B0503020204020204" pitchFamily="34" charset="-122"/>
                <a:ea typeface="微软雅黑" panose="020B0503020204020204" pitchFamily="34" charset="-122"/>
              </a:rPr>
              <a:t>Week-8, 	10</a:t>
            </a:r>
            <a:r>
              <a:rPr lang="zh-CN" altLang="en-US" sz="1800" b="1" dirty="0">
                <a:latin typeface="微软雅黑" panose="020B0503020204020204" pitchFamily="34" charset="-122"/>
                <a:ea typeface="微软雅黑" panose="020B0503020204020204" pitchFamily="34" charset="-122"/>
              </a:rPr>
              <a:t>月</a:t>
            </a:r>
            <a:r>
              <a:rPr lang="en-US" altLang="zh-CN" sz="1800" b="1" dirty="0">
                <a:latin typeface="微软雅黑" panose="020B0503020204020204" pitchFamily="34" charset="-122"/>
                <a:ea typeface="微软雅黑" panose="020B0503020204020204" pitchFamily="34" charset="-122"/>
              </a:rPr>
              <a:t>21</a:t>
            </a:r>
            <a:r>
              <a:rPr lang="zh-CN" altLang="en-US" sz="1800" b="1" dirty="0">
                <a:latin typeface="微软雅黑" panose="020B0503020204020204" pitchFamily="34" charset="-122"/>
                <a:ea typeface="微软雅黑" panose="020B0503020204020204" pitchFamily="34" charset="-122"/>
              </a:rPr>
              <a:t>日 </a:t>
            </a:r>
            <a:r>
              <a:rPr lang="en-US" altLang="zh-CN" sz="1800" b="1" dirty="0">
                <a:latin typeface="微软雅黑" panose="020B0503020204020204" pitchFamily="34" charset="-122"/>
                <a:ea typeface="微软雅黑" panose="020B0503020204020204" pitchFamily="34" charset="-122"/>
              </a:rPr>
              <a:t>	</a:t>
            </a:r>
            <a:r>
              <a:rPr lang="zh-CN" altLang="en-US" sz="1800" b="1" dirty="0">
                <a:latin typeface="微软雅黑" panose="020B0503020204020204" pitchFamily="34" charset="-122"/>
                <a:ea typeface="微软雅黑" panose="020B0503020204020204" pitchFamily="34" charset="-122"/>
              </a:rPr>
              <a:t>以太坊数据结构 与 共识机制</a:t>
            </a:r>
            <a:endParaRPr lang="en-US" altLang="zh-CN" sz="1800" b="1" dirty="0">
              <a:latin typeface="微软雅黑" panose="020B0503020204020204" pitchFamily="34" charset="-122"/>
              <a:ea typeface="微软雅黑" panose="020B0503020204020204" pitchFamily="34" charset="-122"/>
            </a:endParaRPr>
          </a:p>
          <a:p>
            <a:pPr lvl="1">
              <a:lnSpc>
                <a:spcPct val="150000"/>
              </a:lnSpc>
            </a:pPr>
            <a:r>
              <a:rPr lang="en-US" altLang="zh-CN" sz="1800" b="1" dirty="0">
                <a:latin typeface="微软雅黑" panose="020B0503020204020204" pitchFamily="34" charset="-122"/>
                <a:ea typeface="微软雅黑" panose="020B0503020204020204" pitchFamily="34" charset="-122"/>
              </a:rPr>
              <a:t>Week-9, 	10</a:t>
            </a:r>
            <a:r>
              <a:rPr lang="zh-CN" altLang="en-US" sz="1800" b="1" dirty="0">
                <a:latin typeface="微软雅黑" panose="020B0503020204020204" pitchFamily="34" charset="-122"/>
                <a:ea typeface="微软雅黑" panose="020B0503020204020204" pitchFamily="34" charset="-122"/>
              </a:rPr>
              <a:t>月</a:t>
            </a:r>
            <a:r>
              <a:rPr lang="en-US" altLang="zh-CN" sz="1800" b="1" dirty="0">
                <a:latin typeface="微软雅黑" panose="020B0503020204020204" pitchFamily="34" charset="-122"/>
                <a:ea typeface="微软雅黑" panose="020B0503020204020204" pitchFamily="34" charset="-122"/>
              </a:rPr>
              <a:t>28</a:t>
            </a:r>
            <a:r>
              <a:rPr lang="zh-CN" altLang="en-US" sz="1800" b="1" dirty="0">
                <a:latin typeface="微软雅黑" panose="020B0503020204020204" pitchFamily="34" charset="-122"/>
                <a:ea typeface="微软雅黑" panose="020B0503020204020204" pitchFamily="34" charset="-122"/>
              </a:rPr>
              <a:t>日 </a:t>
            </a:r>
            <a:r>
              <a:rPr lang="en-US" altLang="zh-CN" sz="1800" b="1" dirty="0">
                <a:latin typeface="微软雅黑" panose="020B0503020204020204" pitchFamily="34" charset="-122"/>
                <a:ea typeface="微软雅黑" panose="020B0503020204020204" pitchFamily="34" charset="-122"/>
              </a:rPr>
              <a:t>	</a:t>
            </a:r>
            <a:r>
              <a:rPr lang="zh-CN" altLang="en-US" sz="1800" b="1" dirty="0">
                <a:latin typeface="微软雅黑" panose="020B0503020204020204" pitchFamily="34" charset="-122"/>
                <a:ea typeface="微软雅黑" panose="020B0503020204020204" pitchFamily="34" charset="-122"/>
              </a:rPr>
              <a:t>区块链网络、匿名、与监管</a:t>
            </a:r>
            <a:r>
              <a:rPr lang="en-US" altLang="zh-CN" sz="1800" b="1" dirty="0">
                <a:latin typeface="微软雅黑" panose="020B0503020204020204" pitchFamily="34" charset="-122"/>
                <a:ea typeface="微软雅黑" panose="020B0503020204020204" pitchFamily="34" charset="-122"/>
              </a:rPr>
              <a:t>	</a:t>
            </a:r>
            <a:r>
              <a:rPr lang="zh-CN" altLang="en-US" sz="1800" b="1" dirty="0">
                <a:latin typeface="微软雅黑" panose="020B0503020204020204" pitchFamily="34" charset="-122"/>
                <a:ea typeface="微软雅黑" panose="020B0503020204020204" pitchFamily="34" charset="-122"/>
              </a:rPr>
              <a:t>  </a:t>
            </a:r>
          </a:p>
          <a:p>
            <a:pPr lvl="1">
              <a:lnSpc>
                <a:spcPct val="150000"/>
              </a:lnSpc>
            </a:pPr>
            <a:r>
              <a:rPr lang="en-US" altLang="zh-CN" sz="1800" b="1" dirty="0">
                <a:solidFill>
                  <a:srgbClr val="00C000"/>
                </a:solidFill>
                <a:latin typeface="微软雅黑" panose="020B0503020204020204" pitchFamily="34" charset="-122"/>
                <a:ea typeface="微软雅黑" panose="020B0503020204020204" pitchFamily="34" charset="-122"/>
              </a:rPr>
              <a:t>Week-10, 11</a:t>
            </a:r>
            <a:r>
              <a:rPr lang="zh-CN" altLang="en-US" sz="1800" b="1" dirty="0">
                <a:solidFill>
                  <a:srgbClr val="00C000"/>
                </a:solidFill>
                <a:latin typeface="微软雅黑" panose="020B0503020204020204" pitchFamily="34" charset="-122"/>
                <a:ea typeface="微软雅黑" panose="020B0503020204020204" pitchFamily="34" charset="-122"/>
              </a:rPr>
              <a:t>月</a:t>
            </a:r>
            <a:r>
              <a:rPr lang="en-US" altLang="zh-CN" sz="1800" b="1" dirty="0">
                <a:solidFill>
                  <a:srgbClr val="00C000"/>
                </a:solidFill>
                <a:latin typeface="微软雅黑" panose="020B0503020204020204" pitchFamily="34" charset="-122"/>
                <a:ea typeface="微软雅黑" panose="020B0503020204020204" pitchFamily="34" charset="-122"/>
              </a:rPr>
              <a:t>4</a:t>
            </a:r>
            <a:r>
              <a:rPr lang="zh-CN" altLang="en-US" sz="1800" b="1" dirty="0">
                <a:solidFill>
                  <a:srgbClr val="00C000"/>
                </a:solidFill>
                <a:latin typeface="微软雅黑" panose="020B0503020204020204" pitchFamily="34" charset="-122"/>
                <a:ea typeface="微软雅黑" panose="020B0503020204020204" pitchFamily="34" charset="-122"/>
              </a:rPr>
              <a:t>日 </a:t>
            </a:r>
            <a:r>
              <a:rPr lang="en-US" altLang="zh-CN" sz="1800" b="1" dirty="0">
                <a:solidFill>
                  <a:srgbClr val="00C000"/>
                </a:solidFill>
                <a:latin typeface="微软雅黑" panose="020B0503020204020204" pitchFamily="34" charset="-122"/>
                <a:ea typeface="微软雅黑" panose="020B0503020204020204" pitchFamily="34" charset="-122"/>
              </a:rPr>
              <a:t>	</a:t>
            </a:r>
            <a:r>
              <a:rPr lang="zh-CN" altLang="en-US" sz="1800" b="1" dirty="0">
                <a:solidFill>
                  <a:srgbClr val="00C000"/>
                </a:solidFill>
                <a:latin typeface="微软雅黑" panose="020B0503020204020204" pitchFamily="34" charset="-122"/>
                <a:ea typeface="微软雅黑" panose="020B0503020204020204" pitchFamily="34" charset="-122"/>
              </a:rPr>
              <a:t>考试周（不上课）</a:t>
            </a:r>
            <a:endParaRPr lang="zh-CN" altLang="en-US" sz="1800" b="1" dirty="0">
              <a:solidFill>
                <a:srgbClr val="0432FF"/>
              </a:solidFill>
              <a:latin typeface="微软雅黑" panose="020B0503020204020204" pitchFamily="34" charset="-122"/>
              <a:ea typeface="微软雅黑" panose="020B0503020204020204" pitchFamily="34" charset="-122"/>
            </a:endParaRPr>
          </a:p>
          <a:p>
            <a:endParaRPr lang="zh-CN" altLang="en-US" sz="1400" b="1" dirty="0"/>
          </a:p>
        </p:txBody>
      </p:sp>
      <p:pic>
        <p:nvPicPr>
          <p:cNvPr id="6" name="Picture 5"/>
          <p:cNvPicPr>
            <a:picLocks noChangeAspect="1"/>
          </p:cNvPicPr>
          <p:nvPr/>
        </p:nvPicPr>
        <p:blipFill>
          <a:blip r:embed="rId3"/>
          <a:stretch>
            <a:fillRect/>
          </a:stretch>
        </p:blipFill>
        <p:spPr>
          <a:xfrm>
            <a:off x="72967" y="2581088"/>
            <a:ext cx="616066" cy="362132"/>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Genesis Block</a:t>
            </a:r>
            <a:r>
              <a:rPr lang="zh-CN" altLang="en-US" dirty="0"/>
              <a:t> </a:t>
            </a:r>
            <a:r>
              <a:rPr lang="en-US" altLang="zh-CN" dirty="0"/>
              <a:t>(cont.)</a:t>
            </a:r>
            <a:endParaRPr lang="en-US" dirty="0"/>
          </a:p>
        </p:txBody>
      </p:sp>
      <p:sp>
        <p:nvSpPr>
          <p:cNvPr id="3" name="Content Placeholder 2"/>
          <p:cNvSpPr>
            <a:spLocks noGrp="1"/>
          </p:cNvSpPr>
          <p:nvPr>
            <p:ph idx="1"/>
          </p:nvPr>
        </p:nvSpPr>
        <p:spPr/>
        <p:txBody>
          <a:bodyPr/>
          <a:lstStyle/>
          <a:p>
            <a:r>
              <a:rPr lang="en-US" sz="2000" dirty="0"/>
              <a:t>Every node </a:t>
            </a:r>
            <a:r>
              <a:rPr lang="en-US" sz="2000" dirty="0">
                <a:solidFill>
                  <a:srgbClr val="0432FF"/>
                </a:solidFill>
              </a:rPr>
              <a:t>can identify </a:t>
            </a:r>
            <a:r>
              <a:rPr lang="en-US" sz="2000" dirty="0"/>
              <a:t>the genesis block’s hash and structure, the fixed time of creation, and the single transaction within</a:t>
            </a:r>
            <a:r>
              <a:rPr lang="zh-CN" altLang="en-US" sz="2000" dirty="0"/>
              <a:t> </a:t>
            </a:r>
            <a:r>
              <a:rPr lang="en-US" altLang="zh-CN" sz="2000" dirty="0"/>
              <a:t>it</a:t>
            </a:r>
            <a:r>
              <a:rPr lang="en-US" sz="2000" dirty="0"/>
              <a:t>. </a:t>
            </a:r>
          </a:p>
          <a:p>
            <a:r>
              <a:rPr lang="en-US" sz="2000" dirty="0"/>
              <a:t>Thus</a:t>
            </a:r>
            <a:r>
              <a:rPr lang="en-US" altLang="zh-CN" sz="2000" dirty="0"/>
              <a:t>,</a:t>
            </a:r>
            <a:r>
              <a:rPr lang="en-US" sz="2000" dirty="0"/>
              <a:t> every node has a </a:t>
            </a:r>
            <a:r>
              <a:rPr lang="en-US" sz="2000" dirty="0">
                <a:solidFill>
                  <a:srgbClr val="0432FF"/>
                </a:solidFill>
              </a:rPr>
              <a:t>secure “root”</a:t>
            </a:r>
            <a:r>
              <a:rPr lang="en-US" altLang="zh-CN" sz="2000" dirty="0">
                <a:solidFill>
                  <a:srgbClr val="0432FF"/>
                </a:solidFill>
              </a:rPr>
              <a:t>,</a:t>
            </a:r>
            <a:r>
              <a:rPr lang="en-US" sz="2000" dirty="0">
                <a:solidFill>
                  <a:srgbClr val="0432FF"/>
                </a:solidFill>
              </a:rPr>
              <a:t> </a:t>
            </a:r>
            <a:r>
              <a:rPr lang="en-US" sz="2000" dirty="0"/>
              <a:t>from which</a:t>
            </a:r>
            <a:r>
              <a:rPr lang="zh-CN" altLang="en-US" sz="2000" dirty="0"/>
              <a:t> </a:t>
            </a:r>
            <a:r>
              <a:rPr lang="en-US" altLang="zh-CN" sz="2000" dirty="0"/>
              <a:t>it</a:t>
            </a:r>
            <a:r>
              <a:rPr lang="en-US" sz="2000" dirty="0"/>
              <a:t> is possible to build a trusted blockchain.</a:t>
            </a:r>
          </a:p>
        </p:txBody>
      </p:sp>
      <p:pic>
        <p:nvPicPr>
          <p:cNvPr id="2050" name="Picture 2" descr="oday Marks the 10th Anniversary of Bitcoin's Genesis Block | by  CryptoChats | Mediu"/>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8574" y="2688945"/>
            <a:ext cx="5864623" cy="3912271"/>
          </a:xfrm>
          <a:prstGeom prst="rect">
            <a:avLst/>
          </a:prstGeom>
          <a:noFill/>
          <a:extLst>
            <a:ext uri="{909E8E84-426E-40DD-AFC4-6F175D3DCCD1}">
              <a14:hiddenFill xmlns:a14="http://schemas.microsoft.com/office/drawing/2010/main">
                <a:solidFill>
                  <a:srgbClr val="FFFFFF"/>
                </a:solidFill>
              </a14:hiddenFill>
            </a:ext>
          </a:extLst>
        </p:spPr>
      </p:pic>
      <p:sp>
        <p:nvSpPr>
          <p:cNvPr id="7" name="Rounded Rectangular Callout 6"/>
          <p:cNvSpPr/>
          <p:nvPr/>
        </p:nvSpPr>
        <p:spPr bwMode="auto">
          <a:xfrm>
            <a:off x="6650608" y="3419605"/>
            <a:ext cx="2382626" cy="2904995"/>
          </a:xfrm>
          <a:prstGeom prst="wedgeRoundRectCallout">
            <a:avLst>
              <a:gd name="adj1" fmla="val -62133"/>
              <a:gd name="adj2" fmla="val 17807"/>
              <a:gd name="adj3" fmla="val 16667"/>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ctr" defTabSz="914400" rtl="0" eaLnBrk="0" fontAlgn="base" latinLnBrk="0" hangingPunct="0">
              <a:lnSpc>
                <a:spcPct val="100000"/>
              </a:lnSpc>
              <a:spcBef>
                <a:spcPct val="0"/>
              </a:spcBef>
              <a:spcAft>
                <a:spcPct val="0"/>
              </a:spcAft>
              <a:buClrTx/>
              <a:buSzTx/>
              <a:buFontTx/>
              <a:buNone/>
            </a:pPr>
            <a:r>
              <a:rPr kumimoji="0" lang="en-US" altLang="zh-CN" sz="2400" b="1" i="0" u="none" strike="noStrike" cap="none" normalizeH="0" baseline="0" dirty="0">
                <a:ln>
                  <a:noFill/>
                </a:ln>
                <a:solidFill>
                  <a:schemeClr val="tx1"/>
                </a:solidFill>
                <a:effectLst/>
                <a:latin typeface="Times New Roman" panose="02020503050405090304" pitchFamily="18" charset="0"/>
                <a:ea typeface="Times New Roman" panose="02020503050405090304" pitchFamily="18" charset="0"/>
                <a:cs typeface="Times New Roman" panose="02020503050405090304" pitchFamily="18" charset="0"/>
              </a:rPr>
              <a:t>The</a:t>
            </a:r>
            <a:r>
              <a:rPr kumimoji="0" lang="zh-CN" altLang="en-US" sz="2400" b="1" i="0" u="none" strike="noStrike" cap="none" normalizeH="0" baseline="0" dirty="0">
                <a:ln>
                  <a:noFill/>
                </a:ln>
                <a:solidFill>
                  <a:schemeClr val="tx1"/>
                </a:solidFill>
                <a:effectLst/>
                <a:latin typeface="Times New Roman" panose="02020503050405090304" pitchFamily="18" charset="0"/>
                <a:ea typeface="Times New Roman" panose="02020503050405090304" pitchFamily="18" charset="0"/>
                <a:cs typeface="Times New Roman" panose="02020503050405090304" pitchFamily="18" charset="0"/>
              </a:rPr>
              <a:t> </a:t>
            </a:r>
            <a:r>
              <a:rPr kumimoji="0" lang="en-US" altLang="zh-CN" sz="2400" b="1" i="0" u="none" strike="noStrike" cap="none" normalizeH="0" baseline="0" dirty="0">
                <a:ln>
                  <a:noFill/>
                </a:ln>
                <a:solidFill>
                  <a:schemeClr val="tx1"/>
                </a:solidFill>
                <a:effectLst/>
                <a:latin typeface="Times New Roman" panose="02020503050405090304" pitchFamily="18" charset="0"/>
                <a:ea typeface="Times New Roman" panose="02020503050405090304" pitchFamily="18" charset="0"/>
                <a:cs typeface="Times New Roman" panose="02020503050405090304" pitchFamily="18" charset="0"/>
              </a:rPr>
              <a:t>Times</a:t>
            </a:r>
            <a:r>
              <a:rPr kumimoji="0" lang="zh-CN" altLang="en-US" sz="2400" b="1" i="0" u="none" strike="noStrike" cap="none" normalizeH="0" baseline="0" dirty="0">
                <a:ln>
                  <a:noFill/>
                </a:ln>
                <a:solidFill>
                  <a:schemeClr val="tx1"/>
                </a:solidFill>
                <a:effectLst/>
                <a:latin typeface="Times New Roman" panose="02020503050405090304" pitchFamily="18" charset="0"/>
                <a:ea typeface="Times New Roman" panose="02020503050405090304" pitchFamily="18" charset="0"/>
                <a:cs typeface="Times New Roman" panose="02020503050405090304" pitchFamily="18" charset="0"/>
              </a:rPr>
              <a:t> </a:t>
            </a:r>
            <a:r>
              <a:rPr kumimoji="0" lang="en-US" altLang="zh-CN" sz="2400" b="1" i="0" u="none" strike="noStrike" cap="none" normalizeH="0" baseline="0" dirty="0">
                <a:ln>
                  <a:noFill/>
                </a:ln>
                <a:solidFill>
                  <a:schemeClr val="tx1"/>
                </a:solidFill>
                <a:effectLst/>
                <a:latin typeface="Times New Roman" panose="02020503050405090304" pitchFamily="18" charset="0"/>
                <a:ea typeface="Times New Roman" panose="02020503050405090304" pitchFamily="18" charset="0"/>
                <a:cs typeface="Times New Roman" panose="02020503050405090304" pitchFamily="18" charset="0"/>
              </a:rPr>
              <a:t>03/Jan/2009</a:t>
            </a:r>
            <a:r>
              <a:rPr kumimoji="0" lang="zh-CN" altLang="en-US" sz="2400" b="1" i="0" u="none" strike="noStrike" cap="none" normalizeH="0" baseline="0" dirty="0">
                <a:ln>
                  <a:noFill/>
                </a:ln>
                <a:solidFill>
                  <a:schemeClr val="tx1"/>
                </a:solidFill>
                <a:effectLst/>
                <a:latin typeface="Times New Roman" panose="02020503050405090304" pitchFamily="18" charset="0"/>
                <a:ea typeface="Times New Roman" panose="02020503050405090304" pitchFamily="18" charset="0"/>
                <a:cs typeface="Times New Roman" panose="02020503050405090304" pitchFamily="18" charset="0"/>
              </a:rPr>
              <a:t> </a:t>
            </a:r>
            <a:r>
              <a:rPr kumimoji="0" lang="en-US" altLang="zh-CN" sz="2400" b="1" i="0" u="none" strike="noStrike" cap="none" normalizeH="0" baseline="0" dirty="0">
                <a:ln>
                  <a:noFill/>
                </a:ln>
                <a:solidFill>
                  <a:schemeClr val="tx1"/>
                </a:solidFill>
                <a:effectLst/>
                <a:latin typeface="Times New Roman" panose="02020503050405090304" pitchFamily="18" charset="0"/>
                <a:ea typeface="Times New Roman" panose="02020503050405090304" pitchFamily="18" charset="0"/>
                <a:cs typeface="Times New Roman" panose="02020503050405090304" pitchFamily="18" charset="0"/>
              </a:rPr>
              <a:t>Chancel</a:t>
            </a:r>
            <a:r>
              <a:rPr lang="en-US" altLang="zh-CN" sz="2400" b="1" dirty="0">
                <a:latin typeface="Times New Roman" panose="02020503050405090304" pitchFamily="18" charset="0"/>
                <a:ea typeface="Times New Roman" panose="02020503050405090304" pitchFamily="18" charset="0"/>
                <a:cs typeface="Times New Roman" panose="02020503050405090304" pitchFamily="18" charset="0"/>
              </a:rPr>
              <a:t>lor</a:t>
            </a:r>
            <a:r>
              <a:rPr lang="zh-CN" altLang="en-US" sz="2400" b="1" dirty="0">
                <a:latin typeface="Times New Roman" panose="02020503050405090304" pitchFamily="18" charset="0"/>
                <a:ea typeface="Times New Roman" panose="02020503050405090304" pitchFamily="18" charset="0"/>
                <a:cs typeface="Times New Roman" panose="02020503050405090304" pitchFamily="18" charset="0"/>
              </a:rPr>
              <a:t> </a:t>
            </a:r>
            <a:r>
              <a:rPr lang="en-US" altLang="zh-CN" sz="2400" b="1" dirty="0">
                <a:latin typeface="Times New Roman" panose="02020503050405090304" pitchFamily="18" charset="0"/>
                <a:ea typeface="Times New Roman" panose="02020503050405090304" pitchFamily="18" charset="0"/>
                <a:cs typeface="Times New Roman" panose="02020503050405090304" pitchFamily="18" charset="0"/>
              </a:rPr>
              <a:t>on</a:t>
            </a:r>
            <a:r>
              <a:rPr lang="zh-CN" altLang="en-US" sz="2400" b="1" dirty="0">
                <a:latin typeface="Times New Roman" panose="02020503050405090304" pitchFamily="18" charset="0"/>
                <a:ea typeface="Times New Roman" panose="02020503050405090304" pitchFamily="18" charset="0"/>
                <a:cs typeface="Times New Roman" panose="02020503050405090304" pitchFamily="18" charset="0"/>
              </a:rPr>
              <a:t> </a:t>
            </a:r>
            <a:r>
              <a:rPr lang="en-US" altLang="zh-CN" sz="2400" b="1" dirty="0">
                <a:latin typeface="Times New Roman" panose="02020503050405090304" pitchFamily="18" charset="0"/>
                <a:ea typeface="Times New Roman" panose="02020503050405090304" pitchFamily="18" charset="0"/>
                <a:cs typeface="Times New Roman" panose="02020503050405090304" pitchFamily="18" charset="0"/>
              </a:rPr>
              <a:t>brink</a:t>
            </a:r>
            <a:r>
              <a:rPr lang="zh-CN" altLang="en-US" sz="2400" b="1" dirty="0">
                <a:latin typeface="Times New Roman" panose="02020503050405090304" pitchFamily="18" charset="0"/>
                <a:ea typeface="Times New Roman" panose="02020503050405090304" pitchFamily="18" charset="0"/>
                <a:cs typeface="Times New Roman" panose="02020503050405090304" pitchFamily="18" charset="0"/>
              </a:rPr>
              <a:t> </a:t>
            </a:r>
            <a:r>
              <a:rPr lang="en-US" altLang="zh-CN" sz="2400" b="1" dirty="0">
                <a:latin typeface="Times New Roman" panose="02020503050405090304" pitchFamily="18" charset="0"/>
                <a:ea typeface="Times New Roman" panose="02020503050405090304" pitchFamily="18" charset="0"/>
                <a:cs typeface="Times New Roman" panose="02020503050405090304" pitchFamily="18" charset="0"/>
              </a:rPr>
              <a:t>of</a:t>
            </a:r>
            <a:r>
              <a:rPr lang="zh-CN" altLang="en-US" sz="2400" b="1" dirty="0">
                <a:latin typeface="Times New Roman" panose="02020503050405090304" pitchFamily="18" charset="0"/>
                <a:ea typeface="Times New Roman" panose="02020503050405090304" pitchFamily="18" charset="0"/>
                <a:cs typeface="Times New Roman" panose="02020503050405090304" pitchFamily="18" charset="0"/>
              </a:rPr>
              <a:t> </a:t>
            </a:r>
            <a:r>
              <a:rPr lang="en-US" altLang="zh-CN" sz="2400" b="1" dirty="0">
                <a:latin typeface="Times New Roman" panose="02020503050405090304" pitchFamily="18" charset="0"/>
                <a:ea typeface="Times New Roman" panose="02020503050405090304" pitchFamily="18" charset="0"/>
                <a:cs typeface="Times New Roman" panose="02020503050405090304" pitchFamily="18" charset="0"/>
              </a:rPr>
              <a:t>second</a:t>
            </a:r>
            <a:r>
              <a:rPr lang="zh-CN" altLang="en-US" sz="2400" b="1" dirty="0">
                <a:latin typeface="Times New Roman" panose="02020503050405090304" pitchFamily="18" charset="0"/>
                <a:ea typeface="Times New Roman" panose="02020503050405090304" pitchFamily="18" charset="0"/>
                <a:cs typeface="Times New Roman" panose="02020503050405090304" pitchFamily="18" charset="0"/>
              </a:rPr>
              <a:t> </a:t>
            </a:r>
            <a:r>
              <a:rPr lang="en-US" altLang="zh-CN" sz="2400" b="1" dirty="0">
                <a:latin typeface="Times New Roman" panose="02020503050405090304" pitchFamily="18" charset="0"/>
                <a:ea typeface="Times New Roman" panose="02020503050405090304" pitchFamily="18" charset="0"/>
                <a:cs typeface="Times New Roman" panose="02020503050405090304" pitchFamily="18" charset="0"/>
              </a:rPr>
              <a:t>bailout</a:t>
            </a:r>
            <a:r>
              <a:rPr lang="zh-CN" altLang="en-US" sz="2400" b="1" dirty="0">
                <a:latin typeface="Times New Roman" panose="02020503050405090304" pitchFamily="18" charset="0"/>
                <a:ea typeface="Times New Roman" panose="02020503050405090304" pitchFamily="18" charset="0"/>
                <a:cs typeface="Times New Roman" panose="02020503050405090304" pitchFamily="18" charset="0"/>
              </a:rPr>
              <a:t> </a:t>
            </a:r>
            <a:r>
              <a:rPr lang="en-US" altLang="zh-CN" sz="2400" b="1" dirty="0">
                <a:latin typeface="Times New Roman" panose="02020503050405090304" pitchFamily="18" charset="0"/>
                <a:ea typeface="Times New Roman" panose="02020503050405090304" pitchFamily="18" charset="0"/>
                <a:cs typeface="Times New Roman" panose="02020503050405090304" pitchFamily="18" charset="0"/>
              </a:rPr>
              <a:t>(</a:t>
            </a:r>
            <a:r>
              <a:rPr lang="zh-CN" altLang="en-US" sz="2400" b="1" dirty="0">
                <a:latin typeface="Times New Roman" panose="02020503050405090304" pitchFamily="18" charset="0"/>
                <a:ea typeface="Times New Roman" panose="02020503050405090304" pitchFamily="18" charset="0"/>
                <a:cs typeface="Times New Roman" panose="02020503050405090304" pitchFamily="18" charset="0"/>
              </a:rPr>
              <a:t>拯救</a:t>
            </a:r>
            <a:r>
              <a:rPr lang="en-US" altLang="zh-CN" sz="2400" b="1" dirty="0">
                <a:latin typeface="Times New Roman" panose="02020503050405090304" pitchFamily="18" charset="0"/>
                <a:ea typeface="Times New Roman" panose="02020503050405090304" pitchFamily="18" charset="0"/>
                <a:cs typeface="Times New Roman" panose="02020503050405090304" pitchFamily="18" charset="0"/>
              </a:rPr>
              <a:t>)</a:t>
            </a:r>
            <a:r>
              <a:rPr lang="zh-CN" altLang="en-US" sz="2400" b="1" dirty="0">
                <a:latin typeface="Times New Roman" panose="02020503050405090304" pitchFamily="18" charset="0"/>
                <a:ea typeface="Times New Roman" panose="02020503050405090304" pitchFamily="18" charset="0"/>
                <a:cs typeface="Times New Roman" panose="02020503050405090304" pitchFamily="18" charset="0"/>
              </a:rPr>
              <a:t> </a:t>
            </a:r>
            <a:r>
              <a:rPr lang="en-US" altLang="zh-CN" sz="2400" b="1" dirty="0">
                <a:latin typeface="Times New Roman" panose="02020503050405090304" pitchFamily="18" charset="0"/>
                <a:ea typeface="Times New Roman" panose="02020503050405090304" pitchFamily="18" charset="0"/>
                <a:cs typeface="Times New Roman" panose="02020503050405090304" pitchFamily="18" charset="0"/>
              </a:rPr>
              <a:t>for</a:t>
            </a:r>
            <a:r>
              <a:rPr lang="zh-CN" altLang="en-US" sz="2400" b="1" dirty="0">
                <a:latin typeface="Times New Roman" panose="02020503050405090304" pitchFamily="18" charset="0"/>
                <a:ea typeface="Times New Roman" panose="02020503050405090304" pitchFamily="18" charset="0"/>
                <a:cs typeface="Times New Roman" panose="02020503050405090304" pitchFamily="18" charset="0"/>
              </a:rPr>
              <a:t> </a:t>
            </a:r>
            <a:r>
              <a:rPr lang="en-US" altLang="zh-CN" sz="2400" b="1" dirty="0">
                <a:latin typeface="Times New Roman" panose="02020503050405090304" pitchFamily="18" charset="0"/>
                <a:ea typeface="Times New Roman" panose="02020503050405090304" pitchFamily="18" charset="0"/>
                <a:cs typeface="Times New Roman" panose="02020503050405090304" pitchFamily="18" charset="0"/>
              </a:rPr>
              <a:t>banks.</a:t>
            </a:r>
            <a:endParaRPr kumimoji="0" lang="en-US" sz="2400" b="1" i="0" u="none" strike="noStrike" cap="none" normalizeH="0" baseline="0" dirty="0">
              <a:ln>
                <a:noFill/>
              </a:ln>
              <a:solidFill>
                <a:schemeClr val="tx1"/>
              </a:solidFill>
              <a:effectLst/>
              <a:latin typeface="Times New Roman" panose="02020503050405090304" pitchFamily="18" charset="0"/>
              <a:ea typeface="Times New Roman" panose="02020503050405090304" pitchFamily="18" charset="0"/>
              <a:cs typeface="Times New Roman" panose="0202050305040509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1"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Bitcoin’s</a:t>
            </a:r>
            <a:r>
              <a:rPr lang="zh-CN" altLang="en-US" dirty="0"/>
              <a:t> </a:t>
            </a:r>
            <a:r>
              <a:rPr lang="en-US" altLang="zh-CN" dirty="0"/>
              <a:t>Block</a:t>
            </a:r>
            <a:r>
              <a:rPr lang="zh-CN" altLang="en-US" dirty="0"/>
              <a:t> </a:t>
            </a:r>
            <a:r>
              <a:rPr lang="en-US" altLang="zh-CN" dirty="0"/>
              <a:t>Structure</a:t>
            </a:r>
            <a:endParaRPr lang="en-US" dirty="0"/>
          </a:p>
        </p:txBody>
      </p:sp>
      <p:sp>
        <p:nvSpPr>
          <p:cNvPr id="3" name="Content Placeholder 2"/>
          <p:cNvSpPr>
            <a:spLocks noGrp="1"/>
          </p:cNvSpPr>
          <p:nvPr>
            <p:ph idx="1"/>
          </p:nvPr>
        </p:nvSpPr>
        <p:spPr>
          <a:xfrm>
            <a:off x="411163" y="3106271"/>
            <a:ext cx="8318500" cy="3218329"/>
          </a:xfrm>
        </p:spPr>
        <p:txBody>
          <a:bodyPr/>
          <a:lstStyle/>
          <a:p>
            <a:r>
              <a:rPr lang="en-US" altLang="zh-CN" dirty="0"/>
              <a:t>What</a:t>
            </a:r>
            <a:r>
              <a:rPr lang="zh-CN" altLang="en-US" dirty="0"/>
              <a:t> </a:t>
            </a:r>
            <a:r>
              <a:rPr lang="en-US" altLang="zh-CN" dirty="0"/>
              <a:t>components</a:t>
            </a:r>
            <a:r>
              <a:rPr lang="zh-CN" altLang="en-US" dirty="0"/>
              <a:t> </a:t>
            </a:r>
            <a:r>
              <a:rPr lang="en-US" altLang="zh-CN" dirty="0"/>
              <a:t>are</a:t>
            </a:r>
            <a:r>
              <a:rPr lang="zh-CN" altLang="en-US" dirty="0"/>
              <a:t> </a:t>
            </a:r>
            <a:r>
              <a:rPr lang="en-US" altLang="zh-CN" dirty="0"/>
              <a:t>included</a:t>
            </a:r>
            <a:r>
              <a:rPr lang="zh-CN" altLang="en-US" dirty="0"/>
              <a:t> </a:t>
            </a:r>
            <a:r>
              <a:rPr lang="en-US" altLang="zh-CN" dirty="0"/>
              <a:t>inside</a:t>
            </a:r>
            <a:r>
              <a:rPr lang="zh-CN" altLang="en-US" dirty="0"/>
              <a:t> </a:t>
            </a:r>
            <a:r>
              <a:rPr lang="en-US" altLang="zh-CN" dirty="0"/>
              <a:t>a</a:t>
            </a:r>
            <a:r>
              <a:rPr lang="zh-CN" altLang="en-US" dirty="0"/>
              <a:t> </a:t>
            </a:r>
            <a:r>
              <a:rPr lang="en-US" altLang="zh-CN" dirty="0"/>
              <a:t>block?</a:t>
            </a:r>
          </a:p>
          <a:p>
            <a:pPr lvl="1"/>
            <a:r>
              <a:rPr lang="en-US" altLang="zh-CN" dirty="0">
                <a:solidFill>
                  <a:srgbClr val="0432FF"/>
                </a:solidFill>
              </a:rPr>
              <a:t>Block</a:t>
            </a:r>
            <a:r>
              <a:rPr lang="zh-CN" altLang="en-US" dirty="0">
                <a:solidFill>
                  <a:srgbClr val="0432FF"/>
                </a:solidFill>
              </a:rPr>
              <a:t> </a:t>
            </a:r>
            <a:r>
              <a:rPr lang="en-US" altLang="zh-CN" dirty="0">
                <a:solidFill>
                  <a:srgbClr val="0432FF"/>
                </a:solidFill>
              </a:rPr>
              <a:t>Header</a:t>
            </a:r>
            <a:r>
              <a:rPr lang="en-US" altLang="zh-CN" dirty="0"/>
              <a:t>:</a:t>
            </a:r>
            <a:r>
              <a:rPr lang="zh-CN" altLang="en-US" dirty="0"/>
              <a:t> </a:t>
            </a:r>
            <a:r>
              <a:rPr lang="en-US" dirty="0">
                <a:solidFill>
                  <a:schemeClr val="bg1">
                    <a:lumMod val="50000"/>
                  </a:schemeClr>
                </a:solidFill>
              </a:rPr>
              <a:t>{version 4B} {previous block hash 32B} {</a:t>
            </a:r>
            <a:r>
              <a:rPr lang="en-US" dirty="0" err="1">
                <a:solidFill>
                  <a:schemeClr val="bg1">
                    <a:lumMod val="50000"/>
                  </a:schemeClr>
                </a:solidFill>
              </a:rPr>
              <a:t>merkle</a:t>
            </a:r>
            <a:r>
              <a:rPr lang="en-US" dirty="0">
                <a:solidFill>
                  <a:schemeClr val="bg1">
                    <a:lumMod val="50000"/>
                  </a:schemeClr>
                </a:solidFill>
              </a:rPr>
              <a:t> root hash 32B} {time 4B}{bits 4B} {nonce 4B}</a:t>
            </a:r>
            <a:endParaRPr lang="en-US" altLang="zh-CN" dirty="0">
              <a:solidFill>
                <a:schemeClr val="bg1">
                  <a:lumMod val="50000"/>
                </a:schemeClr>
              </a:solidFill>
            </a:endParaRPr>
          </a:p>
          <a:p>
            <a:pPr lvl="1"/>
            <a:endParaRPr lang="en-US" dirty="0"/>
          </a:p>
          <a:p>
            <a:pPr lvl="1"/>
            <a:r>
              <a:rPr lang="en-US" altLang="zh-CN" dirty="0">
                <a:solidFill>
                  <a:srgbClr val="0432FF"/>
                </a:solidFill>
              </a:rPr>
              <a:t>Transactions</a:t>
            </a:r>
            <a:r>
              <a:rPr lang="en-US" altLang="zh-CN" dirty="0"/>
              <a:t>:</a:t>
            </a:r>
            <a:r>
              <a:rPr lang="zh-CN" altLang="en-US" dirty="0"/>
              <a:t> </a:t>
            </a:r>
            <a:r>
              <a:rPr lang="en-US" altLang="zh-CN" dirty="0"/>
              <a:t>a</a:t>
            </a:r>
            <a:r>
              <a:rPr lang="zh-CN" altLang="en-US" dirty="0"/>
              <a:t> </a:t>
            </a:r>
            <a:r>
              <a:rPr lang="en-US" altLang="zh-CN" dirty="0"/>
              <a:t>bunch</a:t>
            </a:r>
            <a:r>
              <a:rPr lang="zh-CN" altLang="en-US" dirty="0"/>
              <a:t> </a:t>
            </a:r>
            <a:r>
              <a:rPr lang="en-US" altLang="zh-CN" dirty="0"/>
              <a:t>of</a:t>
            </a:r>
            <a:r>
              <a:rPr lang="zh-CN" altLang="en-US" dirty="0"/>
              <a:t> </a:t>
            </a:r>
            <a:r>
              <a:rPr lang="en-US" altLang="zh-CN" dirty="0"/>
              <a:t>TXs</a:t>
            </a:r>
            <a:endParaRPr lang="en-US" dirty="0"/>
          </a:p>
        </p:txBody>
      </p:sp>
      <p:pic>
        <p:nvPicPr>
          <p:cNvPr id="4" name="Picture 4" descr="ontesting the Truth - Intentional Forking in BFT-PoS Blockchains |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7935" y="1304364"/>
            <a:ext cx="7552058" cy="149981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普通的 区块 与 链</a:t>
            </a:r>
            <a:endParaRPr lang="en-US" dirty="0"/>
          </a:p>
        </p:txBody>
      </p:sp>
      <p:sp>
        <p:nvSpPr>
          <p:cNvPr id="3" name="内容占位符 2"/>
          <p:cNvSpPr txBox="1"/>
          <p:nvPr/>
        </p:nvSpPr>
        <p:spPr>
          <a:xfrm>
            <a:off x="753035" y="1506070"/>
            <a:ext cx="7288305" cy="4514103"/>
          </a:xfrm>
          <a:prstGeom prst="rect">
            <a:avLst/>
          </a:prstGeom>
        </p:spPr>
        <p:txBody>
          <a:bodyPr>
            <a:normAutofit/>
          </a:bodyPr>
          <a:lstStyle>
            <a:lvl1pPr marL="292100" indent="-292100" algn="l" rtl="0" eaLnBrk="0" fontAlgn="base" hangingPunct="0">
              <a:spcBef>
                <a:spcPct val="10000"/>
              </a:spcBef>
              <a:spcAft>
                <a:spcPts val="400"/>
              </a:spcAft>
              <a:buClr>
                <a:srgbClr val="0C7B9C"/>
              </a:buClr>
              <a:buSzPct val="75000"/>
              <a:buFont typeface="Monotype Sorts" pitchFamily="2" charset="2"/>
              <a:buChar char="l"/>
              <a:defRPr sz="2800">
                <a:solidFill>
                  <a:schemeClr val="tx1"/>
                </a:solidFill>
                <a:latin typeface="+mn-lt"/>
                <a:ea typeface="+mn-ea"/>
                <a:cs typeface="+mn-cs"/>
              </a:defRPr>
            </a:lvl1pPr>
            <a:lvl2pPr marL="800100" indent="-342900" algn="l" rtl="0" eaLnBrk="0" fontAlgn="base" hangingPunct="0">
              <a:spcBef>
                <a:spcPct val="10000"/>
              </a:spcBef>
              <a:spcAft>
                <a:spcPts val="400"/>
              </a:spcAft>
              <a:buClr>
                <a:srgbClr val="0C7B9C"/>
              </a:buClr>
              <a:buSzPct val="100000"/>
              <a:buFont typeface="Arial" panose="020B0604020202090204" pitchFamily="34" charset="0"/>
              <a:buChar char="–"/>
              <a:defRPr sz="2800">
                <a:solidFill>
                  <a:schemeClr val="tx1"/>
                </a:solidFill>
                <a:latin typeface="+mn-lt"/>
              </a:defRPr>
            </a:lvl2pPr>
            <a:lvl3pPr marL="914400" algn="l" rtl="0" eaLnBrk="0" fontAlgn="base" hangingPunct="0">
              <a:spcBef>
                <a:spcPct val="10000"/>
              </a:spcBef>
              <a:spcAft>
                <a:spcPts val="400"/>
              </a:spcAft>
              <a:buClr>
                <a:srgbClr val="0C7B9C"/>
              </a:buClr>
              <a:buSzPct val="70000"/>
              <a:buFont typeface="Wingdings" panose="05000000000000000000" pitchFamily="2" charset="2"/>
              <a:buChar char="u"/>
              <a:defRPr sz="2400">
                <a:solidFill>
                  <a:schemeClr val="tx1"/>
                </a:solidFill>
                <a:latin typeface="+mn-lt"/>
              </a:defRPr>
            </a:lvl3pPr>
            <a:lvl4pPr marL="1600200" indent="-228600" algn="l" rtl="0" eaLnBrk="0" fontAlgn="base" hangingPunct="0">
              <a:spcBef>
                <a:spcPct val="20000"/>
              </a:spcBef>
              <a:spcAft>
                <a:spcPct val="0"/>
              </a:spcAft>
              <a:buSzPct val="100000"/>
              <a:buChar char="–"/>
              <a:defRPr sz="2000">
                <a:solidFill>
                  <a:schemeClr val="tx1"/>
                </a:solidFill>
                <a:latin typeface="Times New Roman" panose="02020503050405090304" pitchFamily="18" charset="0"/>
              </a:defRPr>
            </a:lvl4pPr>
            <a:lvl5pPr marL="2057400" indent="-228600" algn="l" rtl="0" eaLnBrk="0" fontAlgn="base" hangingPunct="0">
              <a:spcBef>
                <a:spcPct val="20000"/>
              </a:spcBef>
              <a:spcAft>
                <a:spcPct val="0"/>
              </a:spcAft>
              <a:buSzPct val="100000"/>
              <a:buChar char="•"/>
              <a:defRPr sz="2000">
                <a:solidFill>
                  <a:schemeClr val="tx1"/>
                </a:solidFill>
                <a:latin typeface="Times New Roman" panose="02020503050405090304" pitchFamily="18" charset="0"/>
              </a:defRPr>
            </a:lvl5pPr>
            <a:lvl6pPr marL="2514600" indent="-228600" algn="l" rtl="0" eaLnBrk="0" fontAlgn="base" hangingPunct="0">
              <a:spcBef>
                <a:spcPct val="20000"/>
              </a:spcBef>
              <a:spcAft>
                <a:spcPct val="0"/>
              </a:spcAft>
              <a:buSzPct val="100000"/>
              <a:buChar char="•"/>
              <a:defRPr sz="2000">
                <a:solidFill>
                  <a:schemeClr val="tx1"/>
                </a:solidFill>
                <a:latin typeface="Times New Roman" panose="02020503050405090304" pitchFamily="18" charset="0"/>
              </a:defRPr>
            </a:lvl6pPr>
            <a:lvl7pPr marL="2971800" indent="-228600" algn="l" rtl="0" eaLnBrk="0" fontAlgn="base" hangingPunct="0">
              <a:spcBef>
                <a:spcPct val="20000"/>
              </a:spcBef>
              <a:spcAft>
                <a:spcPct val="0"/>
              </a:spcAft>
              <a:buSzPct val="100000"/>
              <a:buChar char="•"/>
              <a:defRPr sz="2000">
                <a:solidFill>
                  <a:schemeClr val="tx1"/>
                </a:solidFill>
                <a:latin typeface="Times New Roman" panose="02020503050405090304" pitchFamily="18" charset="0"/>
              </a:defRPr>
            </a:lvl7pPr>
            <a:lvl8pPr marL="3429000" indent="-228600" algn="l" rtl="0" eaLnBrk="0" fontAlgn="base" hangingPunct="0">
              <a:spcBef>
                <a:spcPct val="20000"/>
              </a:spcBef>
              <a:spcAft>
                <a:spcPct val="0"/>
              </a:spcAft>
              <a:buSzPct val="100000"/>
              <a:buChar char="•"/>
              <a:defRPr sz="2000">
                <a:solidFill>
                  <a:schemeClr val="tx1"/>
                </a:solidFill>
                <a:latin typeface="Times New Roman" panose="02020503050405090304" pitchFamily="18" charset="0"/>
              </a:defRPr>
            </a:lvl8pPr>
            <a:lvl9pPr marL="3886200" indent="-228600" algn="l" rtl="0" eaLnBrk="0" fontAlgn="base" hangingPunct="0">
              <a:spcBef>
                <a:spcPct val="20000"/>
              </a:spcBef>
              <a:spcAft>
                <a:spcPct val="0"/>
              </a:spcAft>
              <a:buSzPct val="100000"/>
              <a:buChar char="•"/>
              <a:defRPr sz="2000">
                <a:solidFill>
                  <a:schemeClr val="tx1"/>
                </a:solidFill>
                <a:latin typeface="Times New Roman" panose="02020503050405090304" pitchFamily="18" charset="0"/>
              </a:defRPr>
            </a:lvl9pPr>
          </a:lstStyle>
          <a:p>
            <a:pPr defTabSz="914400" fontAlgn="auto">
              <a:lnSpc>
                <a:spcPct val="130000"/>
              </a:lnSpc>
            </a:pPr>
            <a:r>
              <a:rPr lang="zh-CN" altLang="en-US" kern="0" dirty="0"/>
              <a:t>背景</a:t>
            </a:r>
            <a:endParaRPr lang="en-US" altLang="zh-CN" kern="0" dirty="0"/>
          </a:p>
          <a:p>
            <a:pPr lvl="1" defTabSz="914400">
              <a:lnSpc>
                <a:spcPct val="130000"/>
              </a:lnSpc>
            </a:pPr>
            <a:r>
              <a:rPr lang="zh-CN" altLang="en-US" kern="0" dirty="0"/>
              <a:t>交易（稍后讲）需要得到验证和执行才能够正式被区块链系统确认。</a:t>
            </a:r>
            <a:endParaRPr lang="en-US" altLang="zh-CN" kern="0" dirty="0"/>
          </a:p>
          <a:p>
            <a:pPr lvl="1" defTabSz="914400">
              <a:lnSpc>
                <a:spcPct val="130000"/>
              </a:lnSpc>
            </a:pPr>
            <a:r>
              <a:rPr lang="zh-CN" altLang="en-US" kern="0" dirty="0"/>
              <a:t>如果每一个交易都要被单独确认的话，整个系统的开销将会非常巨大。</a:t>
            </a:r>
            <a:endParaRPr lang="en-US" altLang="zh-CN" kern="0" dirty="0"/>
          </a:p>
          <a:p>
            <a:pPr lvl="1" defTabSz="914400">
              <a:lnSpc>
                <a:spcPct val="130000"/>
              </a:lnSpc>
            </a:pPr>
            <a:r>
              <a:rPr lang="zh-CN" altLang="en-US" kern="0" dirty="0"/>
              <a:t>比特币系统中采取了批量确认交易的方法，形成区块。</a:t>
            </a:r>
            <a:endParaRPr lang="en-US" altLang="zh-CN" kern="0"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区块（</a:t>
            </a:r>
            <a:r>
              <a:rPr lang="en-US" altLang="zh-CN" dirty="0"/>
              <a:t>block</a:t>
            </a:r>
            <a:r>
              <a:rPr lang="zh-CN" altLang="en-US" dirty="0"/>
              <a:t>）</a:t>
            </a:r>
            <a:endParaRPr lang="en-US" dirty="0"/>
          </a:p>
        </p:txBody>
      </p:sp>
      <p:sp>
        <p:nvSpPr>
          <p:cNvPr id="3" name="内容占位符 2"/>
          <p:cNvSpPr txBox="1"/>
          <p:nvPr/>
        </p:nvSpPr>
        <p:spPr>
          <a:xfrm>
            <a:off x="381000" y="1162235"/>
            <a:ext cx="8390964" cy="3119718"/>
          </a:xfrm>
          <a:prstGeom prst="rect">
            <a:avLst/>
          </a:prstGeom>
        </p:spPr>
        <p:txBody>
          <a:bodyPr>
            <a:normAutofit fontScale="70000" lnSpcReduction="20000"/>
          </a:bodyPr>
          <a:lstStyle>
            <a:lvl1pPr marL="292100" indent="-292100" algn="l" rtl="0" eaLnBrk="0" fontAlgn="base" hangingPunct="0">
              <a:spcBef>
                <a:spcPct val="10000"/>
              </a:spcBef>
              <a:spcAft>
                <a:spcPts val="400"/>
              </a:spcAft>
              <a:buClr>
                <a:srgbClr val="0C7B9C"/>
              </a:buClr>
              <a:buSzPct val="75000"/>
              <a:buFont typeface="Monotype Sorts" pitchFamily="2" charset="2"/>
              <a:buChar char="l"/>
              <a:defRPr sz="2800">
                <a:solidFill>
                  <a:schemeClr val="tx1"/>
                </a:solidFill>
                <a:latin typeface="+mn-lt"/>
                <a:ea typeface="+mn-ea"/>
                <a:cs typeface="+mn-cs"/>
              </a:defRPr>
            </a:lvl1pPr>
            <a:lvl2pPr marL="800100" indent="-342900" algn="l" rtl="0" eaLnBrk="0" fontAlgn="base" hangingPunct="0">
              <a:spcBef>
                <a:spcPct val="10000"/>
              </a:spcBef>
              <a:spcAft>
                <a:spcPts val="400"/>
              </a:spcAft>
              <a:buClr>
                <a:srgbClr val="0C7B9C"/>
              </a:buClr>
              <a:buSzPct val="100000"/>
              <a:buFont typeface="Arial" panose="020B0604020202090204" pitchFamily="34" charset="0"/>
              <a:buChar char="–"/>
              <a:defRPr sz="2800">
                <a:solidFill>
                  <a:schemeClr val="tx1"/>
                </a:solidFill>
                <a:latin typeface="+mn-lt"/>
              </a:defRPr>
            </a:lvl2pPr>
            <a:lvl3pPr marL="914400" algn="l" rtl="0" eaLnBrk="0" fontAlgn="base" hangingPunct="0">
              <a:spcBef>
                <a:spcPct val="10000"/>
              </a:spcBef>
              <a:spcAft>
                <a:spcPts val="400"/>
              </a:spcAft>
              <a:buClr>
                <a:srgbClr val="0C7B9C"/>
              </a:buClr>
              <a:buSzPct val="70000"/>
              <a:buFont typeface="Wingdings" panose="05000000000000000000" pitchFamily="2" charset="2"/>
              <a:buChar char="u"/>
              <a:defRPr sz="2400">
                <a:solidFill>
                  <a:schemeClr val="tx1"/>
                </a:solidFill>
                <a:latin typeface="+mn-lt"/>
              </a:defRPr>
            </a:lvl3pPr>
            <a:lvl4pPr marL="1600200" indent="-228600" algn="l" rtl="0" eaLnBrk="0" fontAlgn="base" hangingPunct="0">
              <a:spcBef>
                <a:spcPct val="20000"/>
              </a:spcBef>
              <a:spcAft>
                <a:spcPct val="0"/>
              </a:spcAft>
              <a:buSzPct val="100000"/>
              <a:buChar char="–"/>
              <a:defRPr sz="2000">
                <a:solidFill>
                  <a:schemeClr val="tx1"/>
                </a:solidFill>
                <a:latin typeface="Times New Roman" panose="02020503050405090304" pitchFamily="18" charset="0"/>
              </a:defRPr>
            </a:lvl4pPr>
            <a:lvl5pPr marL="2057400" indent="-228600" algn="l" rtl="0" eaLnBrk="0" fontAlgn="base" hangingPunct="0">
              <a:spcBef>
                <a:spcPct val="20000"/>
              </a:spcBef>
              <a:spcAft>
                <a:spcPct val="0"/>
              </a:spcAft>
              <a:buSzPct val="100000"/>
              <a:buChar char="•"/>
              <a:defRPr sz="2000">
                <a:solidFill>
                  <a:schemeClr val="tx1"/>
                </a:solidFill>
                <a:latin typeface="Times New Roman" panose="02020503050405090304" pitchFamily="18" charset="0"/>
              </a:defRPr>
            </a:lvl5pPr>
            <a:lvl6pPr marL="2514600" indent="-228600" algn="l" rtl="0" eaLnBrk="0" fontAlgn="base" hangingPunct="0">
              <a:spcBef>
                <a:spcPct val="20000"/>
              </a:spcBef>
              <a:spcAft>
                <a:spcPct val="0"/>
              </a:spcAft>
              <a:buSzPct val="100000"/>
              <a:buChar char="•"/>
              <a:defRPr sz="2000">
                <a:solidFill>
                  <a:schemeClr val="tx1"/>
                </a:solidFill>
                <a:latin typeface="Times New Roman" panose="02020503050405090304" pitchFamily="18" charset="0"/>
              </a:defRPr>
            </a:lvl6pPr>
            <a:lvl7pPr marL="2971800" indent="-228600" algn="l" rtl="0" eaLnBrk="0" fontAlgn="base" hangingPunct="0">
              <a:spcBef>
                <a:spcPct val="20000"/>
              </a:spcBef>
              <a:spcAft>
                <a:spcPct val="0"/>
              </a:spcAft>
              <a:buSzPct val="100000"/>
              <a:buChar char="•"/>
              <a:defRPr sz="2000">
                <a:solidFill>
                  <a:schemeClr val="tx1"/>
                </a:solidFill>
                <a:latin typeface="Times New Roman" panose="02020503050405090304" pitchFamily="18" charset="0"/>
              </a:defRPr>
            </a:lvl7pPr>
            <a:lvl8pPr marL="3429000" indent="-228600" algn="l" rtl="0" eaLnBrk="0" fontAlgn="base" hangingPunct="0">
              <a:spcBef>
                <a:spcPct val="20000"/>
              </a:spcBef>
              <a:spcAft>
                <a:spcPct val="0"/>
              </a:spcAft>
              <a:buSzPct val="100000"/>
              <a:buChar char="•"/>
              <a:defRPr sz="2000">
                <a:solidFill>
                  <a:schemeClr val="tx1"/>
                </a:solidFill>
                <a:latin typeface="Times New Roman" panose="02020503050405090304" pitchFamily="18" charset="0"/>
              </a:defRPr>
            </a:lvl8pPr>
            <a:lvl9pPr marL="3886200" indent="-228600" algn="l" rtl="0" eaLnBrk="0" fontAlgn="base" hangingPunct="0">
              <a:spcBef>
                <a:spcPct val="20000"/>
              </a:spcBef>
              <a:spcAft>
                <a:spcPct val="0"/>
              </a:spcAft>
              <a:buSzPct val="100000"/>
              <a:buChar char="•"/>
              <a:defRPr sz="2000">
                <a:solidFill>
                  <a:schemeClr val="tx1"/>
                </a:solidFill>
                <a:latin typeface="Times New Roman" panose="02020503050405090304" pitchFamily="18" charset="0"/>
              </a:defRPr>
            </a:lvl9pPr>
          </a:lstStyle>
          <a:p>
            <a:pPr defTabSz="914400" fontAlgn="auto">
              <a:lnSpc>
                <a:spcPct val="130000"/>
              </a:lnSpc>
            </a:pPr>
            <a:r>
              <a:rPr lang="zh-CN" altLang="en-US" kern="0" dirty="0"/>
              <a:t>定义</a:t>
            </a:r>
            <a:endParaRPr lang="en-US" altLang="zh-CN" kern="0" dirty="0"/>
          </a:p>
          <a:p>
            <a:pPr lvl="1" defTabSz="914400">
              <a:lnSpc>
                <a:spcPct val="130000"/>
              </a:lnSpc>
            </a:pPr>
            <a:r>
              <a:rPr lang="zh-CN" altLang="en-US" kern="0" dirty="0"/>
              <a:t>区块链系统理解为一个数字账本，那么一个区块便是账本上的一页</a:t>
            </a:r>
            <a:endParaRPr lang="en-US" altLang="zh-CN" kern="0" dirty="0"/>
          </a:p>
          <a:p>
            <a:pPr lvl="1" defTabSz="914400">
              <a:lnSpc>
                <a:spcPct val="130000"/>
              </a:lnSpc>
            </a:pPr>
            <a:r>
              <a:rPr lang="zh-CN" altLang="en-US" kern="0" dirty="0"/>
              <a:t>记录了相对独立的一批交易记录，并在对这些交易进行一次确认</a:t>
            </a:r>
            <a:endParaRPr lang="en-US" altLang="zh-CN" kern="0" dirty="0"/>
          </a:p>
          <a:p>
            <a:pPr lvl="1" defTabSz="914400">
              <a:lnSpc>
                <a:spcPct val="130000"/>
              </a:lnSpc>
            </a:pPr>
            <a:r>
              <a:rPr lang="zh-CN" altLang="en-US" kern="0" dirty="0"/>
              <a:t>组成</a:t>
            </a:r>
            <a:endParaRPr lang="en-US" altLang="zh-CN" kern="0" dirty="0"/>
          </a:p>
          <a:p>
            <a:pPr lvl="2" defTabSz="914400">
              <a:lnSpc>
                <a:spcPct val="130000"/>
              </a:lnSpc>
            </a:pPr>
            <a:r>
              <a:rPr lang="zh-CN" altLang="en-US" kern="0" dirty="0"/>
              <a:t> 区块头（</a:t>
            </a:r>
            <a:r>
              <a:rPr lang="en-US" altLang="zh-CN" kern="0" dirty="0"/>
              <a:t>Header</a:t>
            </a:r>
            <a:r>
              <a:rPr lang="zh-CN" altLang="en-US" kern="0" dirty="0"/>
              <a:t>）：包含了这个区块的所有信息</a:t>
            </a:r>
            <a:endParaRPr lang="en-US" altLang="zh-CN" kern="0" dirty="0"/>
          </a:p>
          <a:p>
            <a:pPr lvl="2" defTabSz="914400">
              <a:lnSpc>
                <a:spcPct val="130000"/>
              </a:lnSpc>
            </a:pPr>
            <a:r>
              <a:rPr lang="zh-CN" altLang="en-US" kern="0" dirty="0"/>
              <a:t> 区块体（</a:t>
            </a:r>
            <a:r>
              <a:rPr lang="en-US" altLang="zh-CN" kern="0" dirty="0"/>
              <a:t>Body</a:t>
            </a:r>
            <a:r>
              <a:rPr lang="zh-CN" altLang="en-US" kern="0" dirty="0"/>
              <a:t>）：存放交易等详细数据</a:t>
            </a:r>
            <a:endParaRPr lang="en-US" altLang="zh-CN" kern="0" dirty="0"/>
          </a:p>
        </p:txBody>
      </p:sp>
      <p:pic>
        <p:nvPicPr>
          <p:cNvPr id="4" name="图片 4"/>
          <p:cNvPicPr>
            <a:picLocks noChangeAspect="1"/>
          </p:cNvPicPr>
          <p:nvPr/>
        </p:nvPicPr>
        <p:blipFill>
          <a:blip r:embed="rId2"/>
          <a:stretch>
            <a:fillRect/>
          </a:stretch>
        </p:blipFill>
        <p:spPr>
          <a:xfrm>
            <a:off x="1289295" y="4758388"/>
            <a:ext cx="6574374" cy="1270522"/>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pPr marL="111760">
              <a:lnSpc>
                <a:spcPct val="130000"/>
              </a:lnSpc>
              <a:spcBef>
                <a:spcPts val="450"/>
              </a:spcBef>
            </a:pPr>
            <a:r>
              <a:rPr kumimoji="1" lang="zh-CN" altLang="en-US" dirty="0">
                <a:solidFill>
                  <a:prstClr val="black"/>
                </a:solidFill>
              </a:rPr>
              <a:t>区块头（</a:t>
            </a:r>
            <a:r>
              <a:rPr kumimoji="1" lang="en-US" altLang="zh-CN" dirty="0">
                <a:solidFill>
                  <a:prstClr val="black"/>
                </a:solidFill>
              </a:rPr>
              <a:t>Block</a:t>
            </a:r>
            <a:r>
              <a:rPr kumimoji="1" lang="zh-CN" altLang="en-US" dirty="0">
                <a:solidFill>
                  <a:prstClr val="black"/>
                </a:solidFill>
              </a:rPr>
              <a:t> </a:t>
            </a:r>
            <a:r>
              <a:rPr kumimoji="1" lang="en-US" altLang="zh-CN" dirty="0">
                <a:solidFill>
                  <a:prstClr val="black"/>
                </a:solidFill>
              </a:rPr>
              <a:t>Header</a:t>
            </a:r>
            <a:r>
              <a:rPr kumimoji="1" lang="zh-CN" altLang="en-US" dirty="0">
                <a:solidFill>
                  <a:prstClr val="black"/>
                </a:solidFill>
              </a:rPr>
              <a:t>）</a:t>
            </a:r>
          </a:p>
        </p:txBody>
      </p:sp>
      <p:sp>
        <p:nvSpPr>
          <p:cNvPr id="3" name="内容占位符 2"/>
          <p:cNvSpPr>
            <a:spLocks noGrp="1"/>
          </p:cNvSpPr>
          <p:nvPr>
            <p:ph idx="1"/>
          </p:nvPr>
        </p:nvSpPr>
        <p:spPr>
          <a:xfrm>
            <a:off x="1008529" y="1290918"/>
            <a:ext cx="7652871" cy="4961964"/>
          </a:xfrm>
        </p:spPr>
        <p:txBody>
          <a:bodyPr>
            <a:normAutofit fontScale="70000" lnSpcReduction="20000"/>
          </a:bodyPr>
          <a:lstStyle/>
          <a:p>
            <a:pPr fontAlgn="auto">
              <a:lnSpc>
                <a:spcPct val="130000"/>
              </a:lnSpc>
            </a:pPr>
            <a:r>
              <a:rPr lang="zh-CN" altLang="en-US" dirty="0"/>
              <a:t>定义与作用</a:t>
            </a:r>
            <a:endParaRPr lang="en-US" altLang="zh-CN" dirty="0"/>
          </a:p>
          <a:p>
            <a:pPr lvl="1">
              <a:lnSpc>
                <a:spcPct val="130000"/>
              </a:lnSpc>
            </a:pPr>
            <a:r>
              <a:rPr lang="zh-CN" altLang="en-US" dirty="0"/>
              <a:t>存放区块信息。</a:t>
            </a:r>
            <a:endParaRPr lang="en-US" altLang="zh-CN" dirty="0"/>
          </a:p>
          <a:p>
            <a:pPr lvl="1">
              <a:lnSpc>
                <a:spcPct val="130000"/>
              </a:lnSpc>
            </a:pPr>
            <a:r>
              <a:rPr lang="zh-CN" altLang="en-US" dirty="0"/>
              <a:t>作为区块的摘要在网络间进行传输。</a:t>
            </a:r>
            <a:endParaRPr lang="en-US" altLang="zh-CN" dirty="0"/>
          </a:p>
          <a:p>
            <a:pPr>
              <a:lnSpc>
                <a:spcPct val="130000"/>
              </a:lnSpc>
            </a:pPr>
            <a:endParaRPr lang="en-US" altLang="zh-CN" dirty="0"/>
          </a:p>
          <a:p>
            <a:pPr marL="292100" lvl="1" indent="-292100">
              <a:lnSpc>
                <a:spcPct val="130000"/>
              </a:lnSpc>
              <a:buSzPct val="75000"/>
              <a:buFont typeface="Monotype Sorts" pitchFamily="2" charset="2"/>
              <a:buChar char="l"/>
            </a:pPr>
            <a:r>
              <a:rPr lang="zh-CN" altLang="en-US" dirty="0"/>
              <a:t>组成</a:t>
            </a:r>
            <a:endParaRPr lang="en-US" altLang="zh-CN" dirty="0"/>
          </a:p>
          <a:p>
            <a:pPr lvl="1">
              <a:lnSpc>
                <a:spcPct val="130000"/>
              </a:lnSpc>
            </a:pPr>
            <a:r>
              <a:rPr lang="zh-CN" altLang="en-US" dirty="0"/>
              <a:t>区块版本。</a:t>
            </a:r>
            <a:endParaRPr lang="en-US" altLang="zh-CN" dirty="0"/>
          </a:p>
          <a:p>
            <a:pPr lvl="1">
              <a:lnSpc>
                <a:spcPct val="130000"/>
              </a:lnSpc>
            </a:pPr>
            <a:r>
              <a:rPr lang="zh-CN" altLang="en-US" dirty="0"/>
              <a:t>前一个区块的哈希。</a:t>
            </a:r>
            <a:endParaRPr lang="en-US" altLang="zh-CN" dirty="0"/>
          </a:p>
          <a:p>
            <a:pPr lvl="1">
              <a:lnSpc>
                <a:spcPct val="130000"/>
              </a:lnSpc>
            </a:pPr>
            <a:r>
              <a:rPr lang="zh-CN" altLang="en-US" dirty="0"/>
              <a:t>交易哈希：交易列表的哈希值。</a:t>
            </a:r>
            <a:endParaRPr lang="en-US" altLang="zh-CN" dirty="0"/>
          </a:p>
          <a:p>
            <a:pPr lvl="1">
              <a:lnSpc>
                <a:spcPct val="130000"/>
              </a:lnSpc>
            </a:pPr>
            <a:r>
              <a:rPr lang="zh-CN" altLang="en-US" dirty="0"/>
              <a:t>产生的时间。</a:t>
            </a:r>
            <a:endParaRPr lang="en-US" altLang="zh-CN" dirty="0"/>
          </a:p>
          <a:p>
            <a:pPr lvl="1">
              <a:lnSpc>
                <a:spcPct val="130000"/>
              </a:lnSpc>
            </a:pPr>
            <a:r>
              <a:rPr lang="zh-CN" altLang="en-US" dirty="0"/>
              <a:t>难度信息：区块产生的门槛难度。</a:t>
            </a:r>
            <a:endParaRPr lang="en-US" altLang="zh-CN" dirty="0"/>
          </a:p>
          <a:p>
            <a:pPr lvl="1">
              <a:lnSpc>
                <a:spcPct val="130000"/>
              </a:lnSpc>
            </a:pPr>
            <a:r>
              <a:rPr lang="en-US" altLang="zh-CN" dirty="0"/>
              <a:t>Nonce</a:t>
            </a:r>
            <a:r>
              <a:rPr lang="zh-CN" altLang="en-US" dirty="0"/>
              <a:t>值：用于动态调整以产生满足门槛条件的合法区块。</a:t>
            </a:r>
            <a:endParaRPr lang="en-US" altLang="zh-CN"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pPr marL="111760">
              <a:lnSpc>
                <a:spcPct val="130000"/>
              </a:lnSpc>
              <a:spcBef>
                <a:spcPts val="450"/>
              </a:spcBef>
            </a:pPr>
            <a:r>
              <a:rPr kumimoji="1" lang="zh-CN" altLang="en-US" dirty="0">
                <a:solidFill>
                  <a:prstClr val="black"/>
                </a:solidFill>
              </a:rPr>
              <a:t>区块头 </a:t>
            </a:r>
            <a:r>
              <a:rPr kumimoji="1" lang="en-US" altLang="zh-CN" dirty="0">
                <a:solidFill>
                  <a:prstClr val="black"/>
                </a:solidFill>
              </a:rPr>
              <a:t>(cont.)</a:t>
            </a:r>
            <a:endParaRPr kumimoji="1" lang="zh-CN" altLang="en-US" dirty="0">
              <a:solidFill>
                <a:prstClr val="black"/>
              </a:solidFill>
            </a:endParaRPr>
          </a:p>
        </p:txBody>
      </p:sp>
      <p:graphicFrame>
        <p:nvGraphicFramePr>
          <p:cNvPr id="4" name="表格 3"/>
          <p:cNvGraphicFramePr>
            <a:graphicFrameLocks noGrp="1"/>
          </p:cNvGraphicFramePr>
          <p:nvPr/>
        </p:nvGraphicFramePr>
        <p:xfrm>
          <a:off x="0" y="1704272"/>
          <a:ext cx="4612342" cy="3634211"/>
        </p:xfrm>
        <a:graphic>
          <a:graphicData uri="http://schemas.openxmlformats.org/drawingml/2006/table">
            <a:tbl>
              <a:tblPr firstRow="1" firstCol="1" bandRow="1">
                <a:tableStyleId>{5C22544A-7EE6-4342-B048-85BDC9FD1C3A}</a:tableStyleId>
              </a:tblPr>
              <a:tblGrid>
                <a:gridCol w="1470655">
                  <a:extLst>
                    <a:ext uri="{9D8B030D-6E8A-4147-A177-3AD203B41FA5}">
                      <a16:colId xmlns:a16="http://schemas.microsoft.com/office/drawing/2014/main" val="20000"/>
                    </a:ext>
                  </a:extLst>
                </a:gridCol>
                <a:gridCol w="938715">
                  <a:extLst>
                    <a:ext uri="{9D8B030D-6E8A-4147-A177-3AD203B41FA5}">
                      <a16:colId xmlns:a16="http://schemas.microsoft.com/office/drawing/2014/main" val="20001"/>
                    </a:ext>
                  </a:extLst>
                </a:gridCol>
                <a:gridCol w="2202972">
                  <a:extLst>
                    <a:ext uri="{9D8B030D-6E8A-4147-A177-3AD203B41FA5}">
                      <a16:colId xmlns:a16="http://schemas.microsoft.com/office/drawing/2014/main" val="20002"/>
                    </a:ext>
                  </a:extLst>
                </a:gridCol>
              </a:tblGrid>
              <a:tr h="402710">
                <a:tc gridSpan="3">
                  <a:txBody>
                    <a:bodyPr/>
                    <a:lstStyle/>
                    <a:p>
                      <a:pPr algn="ctr">
                        <a:spcAft>
                          <a:spcPts val="0"/>
                        </a:spcAft>
                      </a:pPr>
                      <a:r>
                        <a:rPr lang="zh-CN" sz="1400" kern="100" dirty="0">
                          <a:solidFill>
                            <a:schemeClr val="tx1"/>
                          </a:solidFill>
                          <a:effectLst/>
                        </a:rPr>
                        <a:t>比特币的区块头数据结构</a:t>
                      </a:r>
                      <a:endParaRPr lang="zh-CN" sz="1400" kern="100" dirty="0">
                        <a:solidFill>
                          <a:schemeClr val="tx1"/>
                        </a:solidFill>
                        <a:effectLst/>
                        <a:latin typeface="Calibri" panose="020F0502020204030204" pitchFamily="34" charset="0"/>
                        <a:ea typeface="宋体" charset="-122"/>
                        <a:cs typeface="Times New Roman" panose="02020503050405090304" pitchFamily="18" charset="0"/>
                      </a:endParaRPr>
                    </a:p>
                  </a:txBody>
                  <a:tcPr marL="7144" marR="7144" marT="7144" marB="7144" anchor="ctr">
                    <a:solidFill>
                      <a:schemeClr val="tx1">
                        <a:lumMod val="50000"/>
                        <a:lumOff val="50000"/>
                      </a:schemeClr>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0"/>
                  </a:ext>
                </a:extLst>
              </a:tr>
              <a:tr h="461643">
                <a:tc>
                  <a:txBody>
                    <a:bodyPr/>
                    <a:lstStyle/>
                    <a:p>
                      <a:pPr indent="-12065" algn="ctr">
                        <a:spcAft>
                          <a:spcPts val="0"/>
                        </a:spcAft>
                      </a:pPr>
                      <a:r>
                        <a:rPr lang="zh-CN" sz="1400" kern="1050" dirty="0">
                          <a:solidFill>
                            <a:schemeClr val="tx1"/>
                          </a:solidFill>
                          <a:effectLst/>
                        </a:rPr>
                        <a:t>源码中的命名</a:t>
                      </a:r>
                      <a:endParaRPr lang="zh-CN" sz="1400" kern="100" dirty="0">
                        <a:solidFill>
                          <a:schemeClr val="tx1"/>
                        </a:solidFill>
                        <a:effectLst/>
                        <a:latin typeface="Calibri" panose="020F0502020204030204" pitchFamily="34" charset="0"/>
                        <a:ea typeface="宋体" charset="-122"/>
                        <a:cs typeface="Times New Roman" panose="02020503050405090304" pitchFamily="18" charset="0"/>
                      </a:endParaRPr>
                    </a:p>
                  </a:txBody>
                  <a:tcPr marL="7144" marR="7144" marT="7144" marB="7144" anchor="ctr">
                    <a:solidFill>
                      <a:schemeClr val="bg1">
                        <a:lumMod val="75000"/>
                      </a:schemeClr>
                    </a:solidFill>
                  </a:tcPr>
                </a:tc>
                <a:tc>
                  <a:txBody>
                    <a:bodyPr/>
                    <a:lstStyle/>
                    <a:p>
                      <a:pPr indent="-12065" algn="ctr">
                        <a:spcAft>
                          <a:spcPts val="0"/>
                        </a:spcAft>
                      </a:pPr>
                      <a:r>
                        <a:rPr lang="zh-CN" sz="1400" kern="1050" dirty="0">
                          <a:effectLst/>
                        </a:rPr>
                        <a:t>大小</a:t>
                      </a:r>
                      <a:r>
                        <a:rPr lang="en-US" altLang="zh-CN" sz="1400" kern="1050" dirty="0">
                          <a:effectLst/>
                        </a:rPr>
                        <a:t>(</a:t>
                      </a:r>
                      <a:r>
                        <a:rPr lang="zh-CN" sz="1400" kern="1050" dirty="0">
                          <a:effectLst/>
                        </a:rPr>
                        <a:t>字节</a:t>
                      </a:r>
                      <a:r>
                        <a:rPr lang="en-US" altLang="zh-CN" sz="1400" kern="1050" dirty="0">
                          <a:effectLst/>
                        </a:rPr>
                        <a:t>)</a:t>
                      </a:r>
                      <a:endParaRPr lang="zh-CN" sz="1400" kern="100" dirty="0">
                        <a:effectLst/>
                        <a:latin typeface="Calibri" panose="020F0502020204030204" pitchFamily="34" charset="0"/>
                        <a:ea typeface="宋体" charset="-122"/>
                        <a:cs typeface="Times New Roman" panose="02020503050405090304" pitchFamily="18" charset="0"/>
                      </a:endParaRPr>
                    </a:p>
                  </a:txBody>
                  <a:tcPr marL="7144" marR="7144" marT="7144" marB="7144" anchor="ctr"/>
                </a:tc>
                <a:tc>
                  <a:txBody>
                    <a:bodyPr/>
                    <a:lstStyle/>
                    <a:p>
                      <a:pPr indent="-12065" algn="ctr">
                        <a:spcAft>
                          <a:spcPts val="0"/>
                        </a:spcAft>
                      </a:pPr>
                      <a:r>
                        <a:rPr lang="zh-CN" sz="1400" kern="1050">
                          <a:effectLst/>
                        </a:rPr>
                        <a:t>说明</a:t>
                      </a:r>
                      <a:endParaRPr lang="zh-CN" sz="1400" kern="100">
                        <a:effectLst/>
                        <a:latin typeface="Calibri" panose="020F0502020204030204" pitchFamily="34" charset="0"/>
                        <a:ea typeface="宋体" charset="-122"/>
                        <a:cs typeface="Times New Roman" panose="02020503050405090304" pitchFamily="18" charset="0"/>
                      </a:endParaRPr>
                    </a:p>
                  </a:txBody>
                  <a:tcPr marL="7144" marR="7144" marT="7144" marB="7144" anchor="ctr"/>
                </a:tc>
                <a:extLst>
                  <a:ext uri="{0D108BD9-81ED-4DB2-BD59-A6C34878D82A}">
                    <a16:rowId xmlns:a16="http://schemas.microsoft.com/office/drawing/2014/main" val="10001"/>
                  </a:ext>
                </a:extLst>
              </a:tr>
              <a:tr h="461643">
                <a:tc>
                  <a:txBody>
                    <a:bodyPr/>
                    <a:lstStyle/>
                    <a:p>
                      <a:pPr indent="-12065" algn="ctr">
                        <a:spcAft>
                          <a:spcPts val="0"/>
                        </a:spcAft>
                      </a:pPr>
                      <a:r>
                        <a:rPr lang="en-US" sz="1400" kern="1050" dirty="0" err="1">
                          <a:solidFill>
                            <a:schemeClr val="tx1"/>
                          </a:solidFill>
                          <a:effectLst/>
                        </a:rPr>
                        <a:t>nVersion</a:t>
                      </a:r>
                      <a:endParaRPr lang="zh-CN" sz="1400" kern="100" dirty="0">
                        <a:solidFill>
                          <a:schemeClr val="tx1"/>
                        </a:solidFill>
                        <a:effectLst/>
                        <a:latin typeface="Calibri" panose="020F0502020204030204" pitchFamily="34" charset="0"/>
                        <a:ea typeface="宋体" charset="-122"/>
                        <a:cs typeface="Times New Roman" panose="02020503050405090304" pitchFamily="18" charset="0"/>
                      </a:endParaRPr>
                    </a:p>
                  </a:txBody>
                  <a:tcPr marL="7144" marR="7144" marT="7144" marB="7144" anchor="ctr">
                    <a:solidFill>
                      <a:schemeClr val="bg1">
                        <a:lumMod val="75000"/>
                      </a:schemeClr>
                    </a:solidFill>
                  </a:tcPr>
                </a:tc>
                <a:tc>
                  <a:txBody>
                    <a:bodyPr/>
                    <a:lstStyle/>
                    <a:p>
                      <a:pPr indent="-12065" algn="ctr">
                        <a:spcAft>
                          <a:spcPts val="0"/>
                        </a:spcAft>
                      </a:pPr>
                      <a:r>
                        <a:rPr lang="en-US" sz="1400" kern="1050">
                          <a:effectLst/>
                        </a:rPr>
                        <a:t>4</a:t>
                      </a:r>
                      <a:endParaRPr lang="zh-CN" sz="1400" kern="100">
                        <a:effectLst/>
                        <a:latin typeface="Calibri" panose="020F0502020204030204" pitchFamily="34" charset="0"/>
                        <a:ea typeface="宋体" charset="-122"/>
                        <a:cs typeface="Times New Roman" panose="02020503050405090304" pitchFamily="18" charset="0"/>
                      </a:endParaRPr>
                    </a:p>
                  </a:txBody>
                  <a:tcPr marL="7144" marR="7144" marT="7144" marB="7144" anchor="ctr"/>
                </a:tc>
                <a:tc>
                  <a:txBody>
                    <a:bodyPr/>
                    <a:lstStyle/>
                    <a:p>
                      <a:pPr indent="-12065" algn="ctr">
                        <a:spcAft>
                          <a:spcPts val="0"/>
                        </a:spcAft>
                      </a:pPr>
                      <a:r>
                        <a:rPr lang="zh-CN" sz="1400" kern="1050">
                          <a:effectLst/>
                        </a:rPr>
                        <a:t>区块遵守的版本</a:t>
                      </a:r>
                      <a:endParaRPr lang="zh-CN" sz="1400" kern="100">
                        <a:effectLst/>
                        <a:latin typeface="Calibri" panose="020F0502020204030204" pitchFamily="34" charset="0"/>
                        <a:ea typeface="宋体" charset="-122"/>
                        <a:cs typeface="Times New Roman" panose="02020503050405090304" pitchFamily="18" charset="0"/>
                      </a:endParaRPr>
                    </a:p>
                  </a:txBody>
                  <a:tcPr marL="7144" marR="7144" marT="7144" marB="7144" anchor="ctr"/>
                </a:tc>
                <a:extLst>
                  <a:ext uri="{0D108BD9-81ED-4DB2-BD59-A6C34878D82A}">
                    <a16:rowId xmlns:a16="http://schemas.microsoft.com/office/drawing/2014/main" val="10002"/>
                  </a:ext>
                </a:extLst>
              </a:tr>
              <a:tr h="461643">
                <a:tc>
                  <a:txBody>
                    <a:bodyPr/>
                    <a:lstStyle/>
                    <a:p>
                      <a:pPr indent="-12065" algn="ctr">
                        <a:spcAft>
                          <a:spcPts val="0"/>
                        </a:spcAft>
                      </a:pPr>
                      <a:r>
                        <a:rPr lang="en-US" sz="1400" kern="1050" dirty="0" err="1">
                          <a:solidFill>
                            <a:schemeClr val="tx1"/>
                          </a:solidFill>
                          <a:effectLst/>
                        </a:rPr>
                        <a:t>hashPrevBlock</a:t>
                      </a:r>
                      <a:endParaRPr lang="zh-CN" sz="1400" kern="100" dirty="0">
                        <a:solidFill>
                          <a:schemeClr val="tx1"/>
                        </a:solidFill>
                        <a:effectLst/>
                        <a:latin typeface="Calibri" panose="020F0502020204030204" pitchFamily="34" charset="0"/>
                        <a:ea typeface="宋体" charset="-122"/>
                        <a:cs typeface="Times New Roman" panose="02020503050405090304" pitchFamily="18" charset="0"/>
                      </a:endParaRPr>
                    </a:p>
                  </a:txBody>
                  <a:tcPr marL="7144" marR="7144" marT="7144" marB="7144" anchor="ctr">
                    <a:solidFill>
                      <a:schemeClr val="bg1">
                        <a:lumMod val="75000"/>
                      </a:schemeClr>
                    </a:solidFill>
                  </a:tcPr>
                </a:tc>
                <a:tc>
                  <a:txBody>
                    <a:bodyPr/>
                    <a:lstStyle/>
                    <a:p>
                      <a:pPr indent="-12065" algn="ctr">
                        <a:spcAft>
                          <a:spcPts val="0"/>
                        </a:spcAft>
                      </a:pPr>
                      <a:r>
                        <a:rPr lang="en-US" sz="1400" kern="1050">
                          <a:effectLst/>
                        </a:rPr>
                        <a:t>32</a:t>
                      </a:r>
                      <a:endParaRPr lang="zh-CN" sz="1400" kern="100">
                        <a:effectLst/>
                        <a:latin typeface="Calibri" panose="020F0502020204030204" pitchFamily="34" charset="0"/>
                        <a:ea typeface="宋体" charset="-122"/>
                        <a:cs typeface="Times New Roman" panose="02020503050405090304" pitchFamily="18" charset="0"/>
                      </a:endParaRPr>
                    </a:p>
                  </a:txBody>
                  <a:tcPr marL="7144" marR="7144" marT="7144" marB="7144" anchor="ctr"/>
                </a:tc>
                <a:tc>
                  <a:txBody>
                    <a:bodyPr/>
                    <a:lstStyle/>
                    <a:p>
                      <a:pPr indent="-12065" algn="ctr">
                        <a:spcAft>
                          <a:spcPts val="0"/>
                        </a:spcAft>
                      </a:pPr>
                      <a:r>
                        <a:rPr lang="zh-CN" sz="1400" kern="1050" dirty="0">
                          <a:effectLst/>
                        </a:rPr>
                        <a:t>前一区块的哈希值</a:t>
                      </a:r>
                      <a:endParaRPr lang="zh-CN" sz="1400" kern="100" dirty="0">
                        <a:effectLst/>
                        <a:latin typeface="Calibri" panose="020F0502020204030204" pitchFamily="34" charset="0"/>
                        <a:ea typeface="宋体" charset="-122"/>
                        <a:cs typeface="Times New Roman" panose="02020503050405090304" pitchFamily="18" charset="0"/>
                      </a:endParaRPr>
                    </a:p>
                  </a:txBody>
                  <a:tcPr marL="7144" marR="7144" marT="7144" marB="7144" anchor="ctr"/>
                </a:tc>
                <a:extLst>
                  <a:ext uri="{0D108BD9-81ED-4DB2-BD59-A6C34878D82A}">
                    <a16:rowId xmlns:a16="http://schemas.microsoft.com/office/drawing/2014/main" val="10003"/>
                  </a:ext>
                </a:extLst>
              </a:tr>
              <a:tr h="461643">
                <a:tc>
                  <a:txBody>
                    <a:bodyPr/>
                    <a:lstStyle/>
                    <a:p>
                      <a:pPr indent="-12065" algn="ctr">
                        <a:spcAft>
                          <a:spcPts val="0"/>
                        </a:spcAft>
                      </a:pPr>
                      <a:r>
                        <a:rPr lang="en-US" sz="1400" kern="1050" dirty="0" err="1">
                          <a:solidFill>
                            <a:schemeClr val="tx1"/>
                          </a:solidFill>
                          <a:effectLst/>
                        </a:rPr>
                        <a:t>hashMerkleRoot</a:t>
                      </a:r>
                      <a:endParaRPr lang="zh-CN" sz="1400" kern="100" dirty="0">
                        <a:solidFill>
                          <a:schemeClr val="tx1"/>
                        </a:solidFill>
                        <a:effectLst/>
                        <a:latin typeface="Calibri" panose="020F0502020204030204" pitchFamily="34" charset="0"/>
                        <a:ea typeface="宋体" charset="-122"/>
                        <a:cs typeface="Times New Roman" panose="02020503050405090304" pitchFamily="18" charset="0"/>
                      </a:endParaRPr>
                    </a:p>
                  </a:txBody>
                  <a:tcPr marL="7144" marR="7144" marT="7144" marB="7144" anchor="ctr">
                    <a:solidFill>
                      <a:schemeClr val="bg1">
                        <a:lumMod val="75000"/>
                      </a:schemeClr>
                    </a:solidFill>
                  </a:tcPr>
                </a:tc>
                <a:tc>
                  <a:txBody>
                    <a:bodyPr/>
                    <a:lstStyle/>
                    <a:p>
                      <a:pPr indent="-12065" algn="ctr">
                        <a:spcAft>
                          <a:spcPts val="0"/>
                        </a:spcAft>
                      </a:pPr>
                      <a:r>
                        <a:rPr lang="en-US" sz="1400" kern="1050">
                          <a:effectLst/>
                        </a:rPr>
                        <a:t>32</a:t>
                      </a:r>
                      <a:endParaRPr lang="zh-CN" sz="1400" kern="100">
                        <a:effectLst/>
                        <a:latin typeface="Calibri" panose="020F0502020204030204" pitchFamily="34" charset="0"/>
                        <a:ea typeface="宋体" charset="-122"/>
                        <a:cs typeface="Times New Roman" panose="02020503050405090304" pitchFamily="18" charset="0"/>
                      </a:endParaRPr>
                    </a:p>
                  </a:txBody>
                  <a:tcPr marL="7144" marR="7144" marT="7144" marB="7144" anchor="ctr"/>
                </a:tc>
                <a:tc>
                  <a:txBody>
                    <a:bodyPr/>
                    <a:lstStyle/>
                    <a:p>
                      <a:pPr indent="-12065" algn="ctr">
                        <a:spcAft>
                          <a:spcPts val="0"/>
                        </a:spcAft>
                      </a:pPr>
                      <a:r>
                        <a:rPr lang="zh-CN" sz="1400" kern="1050">
                          <a:effectLst/>
                        </a:rPr>
                        <a:t>区块中交易列表的哈希值</a:t>
                      </a:r>
                      <a:endParaRPr lang="zh-CN" sz="1400" kern="100">
                        <a:effectLst/>
                        <a:latin typeface="Calibri" panose="020F0502020204030204" pitchFamily="34" charset="0"/>
                        <a:ea typeface="宋体" charset="-122"/>
                        <a:cs typeface="Times New Roman" panose="02020503050405090304" pitchFamily="18" charset="0"/>
                      </a:endParaRPr>
                    </a:p>
                  </a:txBody>
                  <a:tcPr marL="7144" marR="7144" marT="7144" marB="7144" anchor="ctr"/>
                </a:tc>
                <a:extLst>
                  <a:ext uri="{0D108BD9-81ED-4DB2-BD59-A6C34878D82A}">
                    <a16:rowId xmlns:a16="http://schemas.microsoft.com/office/drawing/2014/main" val="10004"/>
                  </a:ext>
                </a:extLst>
              </a:tr>
              <a:tr h="461643">
                <a:tc>
                  <a:txBody>
                    <a:bodyPr/>
                    <a:lstStyle/>
                    <a:p>
                      <a:pPr indent="-12065" algn="ctr">
                        <a:spcAft>
                          <a:spcPts val="0"/>
                        </a:spcAft>
                      </a:pPr>
                      <a:r>
                        <a:rPr lang="en-US" sz="1400" kern="1050" dirty="0" err="1">
                          <a:solidFill>
                            <a:schemeClr val="tx1"/>
                          </a:solidFill>
                          <a:effectLst/>
                        </a:rPr>
                        <a:t>nTime</a:t>
                      </a:r>
                      <a:endParaRPr lang="zh-CN" sz="1400" kern="100" dirty="0">
                        <a:solidFill>
                          <a:schemeClr val="tx1"/>
                        </a:solidFill>
                        <a:effectLst/>
                        <a:latin typeface="Calibri" panose="020F0502020204030204" pitchFamily="34" charset="0"/>
                        <a:ea typeface="宋体" charset="-122"/>
                        <a:cs typeface="Times New Roman" panose="02020503050405090304" pitchFamily="18" charset="0"/>
                      </a:endParaRPr>
                    </a:p>
                  </a:txBody>
                  <a:tcPr marL="7144" marR="7144" marT="7144" marB="7144" anchor="ctr">
                    <a:solidFill>
                      <a:schemeClr val="bg1">
                        <a:lumMod val="75000"/>
                      </a:schemeClr>
                    </a:solidFill>
                  </a:tcPr>
                </a:tc>
                <a:tc>
                  <a:txBody>
                    <a:bodyPr/>
                    <a:lstStyle/>
                    <a:p>
                      <a:pPr indent="-12065" algn="ctr">
                        <a:spcAft>
                          <a:spcPts val="0"/>
                        </a:spcAft>
                      </a:pPr>
                      <a:r>
                        <a:rPr lang="en-US" sz="1400" kern="1050">
                          <a:effectLst/>
                        </a:rPr>
                        <a:t>4</a:t>
                      </a:r>
                      <a:endParaRPr lang="zh-CN" sz="1400" kern="100">
                        <a:effectLst/>
                        <a:latin typeface="Calibri" panose="020F0502020204030204" pitchFamily="34" charset="0"/>
                        <a:ea typeface="宋体" charset="-122"/>
                        <a:cs typeface="Times New Roman" panose="02020503050405090304" pitchFamily="18" charset="0"/>
                      </a:endParaRPr>
                    </a:p>
                  </a:txBody>
                  <a:tcPr marL="7144" marR="7144" marT="7144" marB="7144" anchor="ctr"/>
                </a:tc>
                <a:tc>
                  <a:txBody>
                    <a:bodyPr/>
                    <a:lstStyle/>
                    <a:p>
                      <a:pPr indent="-12065" algn="ctr">
                        <a:spcAft>
                          <a:spcPts val="0"/>
                        </a:spcAft>
                      </a:pPr>
                      <a:r>
                        <a:rPr lang="zh-CN" sz="1400" kern="1050" dirty="0">
                          <a:effectLst/>
                        </a:rPr>
                        <a:t>产生区块的时间</a:t>
                      </a:r>
                      <a:endParaRPr lang="zh-CN" sz="1400" kern="100" dirty="0">
                        <a:effectLst/>
                        <a:latin typeface="Calibri" panose="020F0502020204030204" pitchFamily="34" charset="0"/>
                        <a:ea typeface="宋体" charset="-122"/>
                        <a:cs typeface="Times New Roman" panose="02020503050405090304" pitchFamily="18" charset="0"/>
                      </a:endParaRPr>
                    </a:p>
                  </a:txBody>
                  <a:tcPr marL="7144" marR="7144" marT="7144" marB="7144" anchor="ctr"/>
                </a:tc>
                <a:extLst>
                  <a:ext uri="{0D108BD9-81ED-4DB2-BD59-A6C34878D82A}">
                    <a16:rowId xmlns:a16="http://schemas.microsoft.com/office/drawing/2014/main" val="10005"/>
                  </a:ext>
                </a:extLst>
              </a:tr>
              <a:tr h="461643">
                <a:tc>
                  <a:txBody>
                    <a:bodyPr/>
                    <a:lstStyle/>
                    <a:p>
                      <a:pPr indent="-12065" algn="ctr">
                        <a:spcAft>
                          <a:spcPts val="0"/>
                        </a:spcAft>
                      </a:pPr>
                      <a:r>
                        <a:rPr lang="en-US" sz="1400" kern="1050" dirty="0" err="1">
                          <a:solidFill>
                            <a:schemeClr val="tx1"/>
                          </a:solidFill>
                          <a:effectLst/>
                        </a:rPr>
                        <a:t>nBits</a:t>
                      </a:r>
                      <a:endParaRPr lang="zh-CN" sz="1400" kern="100" dirty="0">
                        <a:solidFill>
                          <a:schemeClr val="tx1"/>
                        </a:solidFill>
                        <a:effectLst/>
                        <a:latin typeface="Calibri" panose="020F0502020204030204" pitchFamily="34" charset="0"/>
                        <a:ea typeface="宋体" charset="-122"/>
                        <a:cs typeface="Times New Roman" panose="02020503050405090304" pitchFamily="18" charset="0"/>
                      </a:endParaRPr>
                    </a:p>
                  </a:txBody>
                  <a:tcPr marL="7144" marR="7144" marT="7144" marB="7144" anchor="ctr">
                    <a:solidFill>
                      <a:schemeClr val="bg1">
                        <a:lumMod val="75000"/>
                      </a:schemeClr>
                    </a:solidFill>
                  </a:tcPr>
                </a:tc>
                <a:tc>
                  <a:txBody>
                    <a:bodyPr/>
                    <a:lstStyle/>
                    <a:p>
                      <a:pPr indent="-12065" algn="ctr">
                        <a:spcAft>
                          <a:spcPts val="0"/>
                        </a:spcAft>
                      </a:pPr>
                      <a:r>
                        <a:rPr lang="en-US" sz="1400" kern="1050">
                          <a:effectLst/>
                        </a:rPr>
                        <a:t>4</a:t>
                      </a:r>
                      <a:endParaRPr lang="zh-CN" sz="1400" kern="100">
                        <a:effectLst/>
                        <a:latin typeface="Calibri" panose="020F0502020204030204" pitchFamily="34" charset="0"/>
                        <a:ea typeface="宋体" charset="-122"/>
                        <a:cs typeface="Times New Roman" panose="02020503050405090304" pitchFamily="18" charset="0"/>
                      </a:endParaRPr>
                    </a:p>
                  </a:txBody>
                  <a:tcPr marL="7144" marR="7144" marT="7144" marB="7144" anchor="ctr"/>
                </a:tc>
                <a:tc>
                  <a:txBody>
                    <a:bodyPr/>
                    <a:lstStyle/>
                    <a:p>
                      <a:pPr indent="-12065" algn="ctr">
                        <a:spcAft>
                          <a:spcPts val="0"/>
                        </a:spcAft>
                      </a:pPr>
                      <a:r>
                        <a:rPr lang="zh-CN" sz="1400" kern="1050">
                          <a:effectLst/>
                        </a:rPr>
                        <a:t>区块产生的难度目标</a:t>
                      </a:r>
                      <a:endParaRPr lang="zh-CN" sz="1400" kern="100">
                        <a:effectLst/>
                        <a:latin typeface="Calibri" panose="020F0502020204030204" pitchFamily="34" charset="0"/>
                        <a:ea typeface="宋体" charset="-122"/>
                        <a:cs typeface="Times New Roman" panose="02020503050405090304" pitchFamily="18" charset="0"/>
                      </a:endParaRPr>
                    </a:p>
                  </a:txBody>
                  <a:tcPr marL="7144" marR="7144" marT="7144" marB="7144" anchor="ctr"/>
                </a:tc>
                <a:extLst>
                  <a:ext uri="{0D108BD9-81ED-4DB2-BD59-A6C34878D82A}">
                    <a16:rowId xmlns:a16="http://schemas.microsoft.com/office/drawing/2014/main" val="10006"/>
                  </a:ext>
                </a:extLst>
              </a:tr>
              <a:tr h="461643">
                <a:tc>
                  <a:txBody>
                    <a:bodyPr/>
                    <a:lstStyle/>
                    <a:p>
                      <a:pPr indent="-12065" algn="ctr">
                        <a:spcAft>
                          <a:spcPts val="0"/>
                        </a:spcAft>
                      </a:pPr>
                      <a:r>
                        <a:rPr lang="en-US" sz="1400" kern="1050" dirty="0" err="1">
                          <a:solidFill>
                            <a:schemeClr val="tx1"/>
                          </a:solidFill>
                          <a:effectLst/>
                        </a:rPr>
                        <a:t>nNonce</a:t>
                      </a:r>
                      <a:endParaRPr lang="zh-CN" sz="1400" kern="100" dirty="0">
                        <a:solidFill>
                          <a:schemeClr val="tx1"/>
                        </a:solidFill>
                        <a:effectLst/>
                        <a:latin typeface="Calibri" panose="020F0502020204030204" pitchFamily="34" charset="0"/>
                        <a:ea typeface="宋体" charset="-122"/>
                        <a:cs typeface="Times New Roman" panose="02020503050405090304" pitchFamily="18" charset="0"/>
                      </a:endParaRPr>
                    </a:p>
                  </a:txBody>
                  <a:tcPr marL="7144" marR="7144" marT="7144" marB="7144" anchor="ctr">
                    <a:solidFill>
                      <a:schemeClr val="bg1">
                        <a:lumMod val="75000"/>
                      </a:schemeClr>
                    </a:solidFill>
                  </a:tcPr>
                </a:tc>
                <a:tc>
                  <a:txBody>
                    <a:bodyPr/>
                    <a:lstStyle/>
                    <a:p>
                      <a:pPr indent="-12065" algn="ctr">
                        <a:spcAft>
                          <a:spcPts val="0"/>
                        </a:spcAft>
                      </a:pPr>
                      <a:r>
                        <a:rPr lang="en-US" sz="1400" kern="1050" dirty="0">
                          <a:effectLst/>
                        </a:rPr>
                        <a:t>4</a:t>
                      </a:r>
                      <a:endParaRPr lang="zh-CN" sz="1400" kern="100" dirty="0">
                        <a:effectLst/>
                        <a:latin typeface="Calibri" panose="020F0502020204030204" pitchFamily="34" charset="0"/>
                        <a:ea typeface="宋体" charset="-122"/>
                        <a:cs typeface="Times New Roman" panose="02020503050405090304" pitchFamily="18" charset="0"/>
                      </a:endParaRPr>
                    </a:p>
                  </a:txBody>
                  <a:tcPr marL="7144" marR="7144" marT="7144" marB="7144" anchor="ctr"/>
                </a:tc>
                <a:tc>
                  <a:txBody>
                    <a:bodyPr/>
                    <a:lstStyle/>
                    <a:p>
                      <a:pPr indent="-12065" algn="ctr">
                        <a:spcAft>
                          <a:spcPts val="0"/>
                        </a:spcAft>
                      </a:pPr>
                      <a:r>
                        <a:rPr lang="zh-CN" sz="1400" kern="1050" dirty="0">
                          <a:effectLst/>
                        </a:rPr>
                        <a:t>凑齐难度目标的一个随机数</a:t>
                      </a:r>
                      <a:endParaRPr lang="zh-CN" sz="1400" kern="100" dirty="0">
                        <a:effectLst/>
                        <a:latin typeface="Calibri" panose="020F0502020204030204" pitchFamily="34" charset="0"/>
                        <a:ea typeface="宋体" charset="-122"/>
                        <a:cs typeface="Times New Roman" panose="02020503050405090304" pitchFamily="18" charset="0"/>
                      </a:endParaRPr>
                    </a:p>
                  </a:txBody>
                  <a:tcPr marL="7144" marR="7144" marT="7144" marB="7144" anchor="ctr"/>
                </a:tc>
                <a:extLst>
                  <a:ext uri="{0D108BD9-81ED-4DB2-BD59-A6C34878D82A}">
                    <a16:rowId xmlns:a16="http://schemas.microsoft.com/office/drawing/2014/main" val="10007"/>
                  </a:ext>
                </a:extLst>
              </a:tr>
            </a:tbl>
          </a:graphicData>
        </a:graphic>
      </p:graphicFrame>
      <p:pic>
        <p:nvPicPr>
          <p:cNvPr id="6" name="Picture 2" descr="emystifying Bitcoin/Blockchain: How it Actually Work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72491" y="2223735"/>
            <a:ext cx="4671509" cy="259528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zh-CN" altLang="en-US" dirty="0">
                <a:solidFill>
                  <a:prstClr val="black"/>
                </a:solidFill>
              </a:rPr>
              <a:t>区块头 </a:t>
            </a:r>
            <a:r>
              <a:rPr kumimoji="1" lang="en-US" altLang="zh-CN" dirty="0">
                <a:solidFill>
                  <a:prstClr val="black"/>
                </a:solidFill>
              </a:rPr>
              <a:t>(cont.)</a:t>
            </a:r>
            <a:endParaRPr lang="en-US" dirty="0"/>
          </a:p>
        </p:txBody>
      </p:sp>
      <p:pic>
        <p:nvPicPr>
          <p:cNvPr id="4" name="Picture 3"/>
          <p:cNvPicPr>
            <a:picLocks noChangeAspect="1"/>
          </p:cNvPicPr>
          <p:nvPr/>
        </p:nvPicPr>
        <p:blipFill>
          <a:blip r:embed="rId2"/>
          <a:stretch>
            <a:fillRect/>
          </a:stretch>
        </p:blipFill>
        <p:spPr>
          <a:xfrm>
            <a:off x="813197" y="2216892"/>
            <a:ext cx="6727290" cy="4148169"/>
          </a:xfrm>
          <a:prstGeom prst="rect">
            <a:avLst/>
          </a:prstGeom>
        </p:spPr>
      </p:pic>
      <p:sp>
        <p:nvSpPr>
          <p:cNvPr id="6" name="Content Placeholder 5"/>
          <p:cNvSpPr>
            <a:spLocks noGrp="1"/>
          </p:cNvSpPr>
          <p:nvPr>
            <p:ph idx="1"/>
          </p:nvPr>
        </p:nvSpPr>
        <p:spPr>
          <a:xfrm>
            <a:off x="411162" y="1143000"/>
            <a:ext cx="8250237" cy="873852"/>
          </a:xfrm>
        </p:spPr>
        <p:txBody>
          <a:bodyPr/>
          <a:lstStyle/>
          <a:p>
            <a:r>
              <a:rPr lang="en-US" dirty="0">
                <a:solidFill>
                  <a:schemeClr val="bg1">
                    <a:lumMod val="50000"/>
                  </a:schemeClr>
                </a:solidFill>
              </a:rPr>
              <a:t>{version 4B} {previous block hash 32B} {</a:t>
            </a:r>
            <a:r>
              <a:rPr lang="en-US" dirty="0" err="1">
                <a:solidFill>
                  <a:schemeClr val="bg1">
                    <a:lumMod val="50000"/>
                  </a:schemeClr>
                </a:solidFill>
              </a:rPr>
              <a:t>merkle</a:t>
            </a:r>
            <a:r>
              <a:rPr lang="en-US" dirty="0">
                <a:solidFill>
                  <a:schemeClr val="bg1">
                    <a:lumMod val="50000"/>
                  </a:schemeClr>
                </a:solidFill>
              </a:rPr>
              <a:t> root hash 32B} {time 4B}{bits 4B} {nonce 4B}</a:t>
            </a:r>
            <a:r>
              <a:rPr lang="zh-CN" altLang="en-US" dirty="0"/>
              <a:t> </a:t>
            </a:r>
            <a:endParaRPr lang="en-US"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区块身（</a:t>
            </a:r>
            <a:r>
              <a:rPr lang="en-US" altLang="zh-CN" dirty="0"/>
              <a:t>Block</a:t>
            </a:r>
            <a:r>
              <a:rPr lang="zh-CN" altLang="en-US" dirty="0"/>
              <a:t> </a:t>
            </a:r>
            <a:r>
              <a:rPr lang="en-US" altLang="zh-CN" dirty="0"/>
              <a:t>Body</a:t>
            </a:r>
            <a:r>
              <a:rPr lang="zh-CN" altLang="en-US" dirty="0"/>
              <a:t>）</a:t>
            </a:r>
            <a:endParaRPr lang="en-US" dirty="0"/>
          </a:p>
        </p:txBody>
      </p:sp>
      <p:sp>
        <p:nvSpPr>
          <p:cNvPr id="3" name="Content Placeholder 2"/>
          <p:cNvSpPr>
            <a:spLocks noGrp="1"/>
          </p:cNvSpPr>
          <p:nvPr>
            <p:ph idx="1"/>
          </p:nvPr>
        </p:nvSpPr>
        <p:spPr/>
        <p:txBody>
          <a:bodyPr/>
          <a:lstStyle/>
          <a:p>
            <a:r>
              <a:rPr lang="en-US" altLang="zh-CN" dirty="0"/>
              <a:t>What</a:t>
            </a:r>
            <a:r>
              <a:rPr lang="zh-CN" altLang="en-US" dirty="0"/>
              <a:t> </a:t>
            </a:r>
            <a:r>
              <a:rPr lang="en-US" altLang="zh-CN" dirty="0"/>
              <a:t>are</a:t>
            </a:r>
            <a:r>
              <a:rPr lang="zh-CN" altLang="en-US" dirty="0"/>
              <a:t> </a:t>
            </a:r>
            <a:r>
              <a:rPr lang="en-US" altLang="zh-CN" dirty="0"/>
              <a:t>there</a:t>
            </a:r>
            <a:r>
              <a:rPr lang="zh-CN" altLang="en-US" dirty="0"/>
              <a:t> </a:t>
            </a:r>
            <a:r>
              <a:rPr lang="en-US" altLang="zh-CN" dirty="0"/>
              <a:t>in</a:t>
            </a:r>
            <a:r>
              <a:rPr lang="zh-CN" altLang="en-US" dirty="0"/>
              <a:t> </a:t>
            </a:r>
            <a:r>
              <a:rPr lang="en-US" altLang="zh-CN" dirty="0"/>
              <a:t>block</a:t>
            </a:r>
            <a:r>
              <a:rPr lang="zh-CN" altLang="en-US" dirty="0"/>
              <a:t> </a:t>
            </a:r>
            <a:r>
              <a:rPr lang="en-US" altLang="zh-CN" dirty="0"/>
              <a:t>body?</a:t>
            </a:r>
            <a:endParaRPr lang="en-US" dirty="0"/>
          </a:p>
          <a:p>
            <a:pPr lvl="1"/>
            <a:endParaRPr lang="en-US" altLang="zh-CN" dirty="0">
              <a:solidFill>
                <a:srgbClr val="0432FF"/>
              </a:solidFill>
            </a:endParaRPr>
          </a:p>
          <a:p>
            <a:pPr lvl="1"/>
            <a:r>
              <a:rPr lang="en-US" altLang="zh-CN" dirty="0">
                <a:solidFill>
                  <a:srgbClr val="0432FF"/>
                </a:solidFill>
              </a:rPr>
              <a:t>Transaction</a:t>
            </a:r>
            <a:r>
              <a:rPr lang="zh-CN" altLang="en-US" dirty="0">
                <a:solidFill>
                  <a:srgbClr val="0432FF"/>
                </a:solidFill>
              </a:rPr>
              <a:t> </a:t>
            </a:r>
            <a:r>
              <a:rPr lang="en-US" altLang="zh-CN" dirty="0">
                <a:solidFill>
                  <a:srgbClr val="0432FF"/>
                </a:solidFill>
              </a:rPr>
              <a:t>list</a:t>
            </a:r>
            <a:r>
              <a:rPr lang="en-US" altLang="zh-CN" dirty="0"/>
              <a:t>:</a:t>
            </a:r>
            <a:r>
              <a:rPr lang="zh-CN" altLang="en-US" dirty="0"/>
              <a:t> </a:t>
            </a:r>
            <a:r>
              <a:rPr lang="en-US" altLang="zh-CN" dirty="0"/>
              <a:t>a</a:t>
            </a:r>
            <a:r>
              <a:rPr lang="zh-CN" altLang="en-US" dirty="0"/>
              <a:t> </a:t>
            </a:r>
            <a:r>
              <a:rPr lang="en-US" altLang="zh-CN" dirty="0"/>
              <a:t>bunch</a:t>
            </a:r>
            <a:r>
              <a:rPr lang="zh-CN" altLang="en-US" dirty="0"/>
              <a:t> </a:t>
            </a:r>
            <a:r>
              <a:rPr lang="en-US" altLang="zh-CN" dirty="0"/>
              <a:t>of</a:t>
            </a:r>
            <a:r>
              <a:rPr lang="zh-CN" altLang="en-US" dirty="0"/>
              <a:t> </a:t>
            </a:r>
            <a:r>
              <a:rPr lang="en-US" altLang="zh-CN" dirty="0"/>
              <a:t>TXs</a:t>
            </a:r>
          </a:p>
          <a:p>
            <a:pPr lvl="1"/>
            <a:endParaRPr lang="en-US" altLang="zh-CN" dirty="0"/>
          </a:p>
          <a:p>
            <a:pPr lvl="1"/>
            <a:r>
              <a:rPr lang="en-US" altLang="zh-CN" dirty="0"/>
              <a:t>Organized</a:t>
            </a:r>
            <a:r>
              <a:rPr lang="zh-CN" altLang="en-US" dirty="0"/>
              <a:t> </a:t>
            </a:r>
            <a:r>
              <a:rPr lang="en-US" altLang="zh-CN" dirty="0"/>
              <a:t>by</a:t>
            </a:r>
            <a:r>
              <a:rPr lang="zh-CN" altLang="en-US" dirty="0"/>
              <a:t> </a:t>
            </a:r>
            <a:r>
              <a:rPr lang="en-US" altLang="zh-CN" dirty="0">
                <a:solidFill>
                  <a:srgbClr val="0432FF"/>
                </a:solidFill>
              </a:rPr>
              <a:t>Merkel</a:t>
            </a:r>
            <a:r>
              <a:rPr lang="zh-CN" altLang="en-US" dirty="0">
                <a:solidFill>
                  <a:srgbClr val="0432FF"/>
                </a:solidFill>
              </a:rPr>
              <a:t> </a:t>
            </a:r>
            <a:r>
              <a:rPr lang="en-US" altLang="zh-CN" dirty="0">
                <a:solidFill>
                  <a:srgbClr val="0432FF"/>
                </a:solidFill>
              </a:rPr>
              <a:t>Tree</a:t>
            </a:r>
            <a:r>
              <a:rPr lang="zh-CN" altLang="en-US" dirty="0">
                <a:solidFill>
                  <a:srgbClr val="0432FF"/>
                </a:solidFill>
              </a:rPr>
              <a:t> </a:t>
            </a:r>
            <a:r>
              <a:rPr lang="en-US" altLang="zh-CN" dirty="0"/>
              <a:t>(</a:t>
            </a:r>
            <a:r>
              <a:rPr lang="zh-CN" altLang="en-US" dirty="0"/>
              <a:t>稍后讲</a:t>
            </a:r>
            <a:r>
              <a:rPr lang="en-US" altLang="zh-CN" dirty="0"/>
              <a:t>)</a:t>
            </a:r>
            <a:endParaRPr lang="en-US" dirty="0"/>
          </a:p>
        </p:txBody>
      </p:sp>
      <p:pic>
        <p:nvPicPr>
          <p:cNvPr id="4" name="图片 4"/>
          <p:cNvPicPr>
            <a:picLocks noChangeAspect="1"/>
          </p:cNvPicPr>
          <p:nvPr/>
        </p:nvPicPr>
        <p:blipFill>
          <a:blip r:embed="rId2"/>
          <a:stretch>
            <a:fillRect/>
          </a:stretch>
        </p:blipFill>
        <p:spPr>
          <a:xfrm>
            <a:off x="1101036" y="4422211"/>
            <a:ext cx="6574374" cy="1270522"/>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5565" y="3439492"/>
            <a:ext cx="7772400" cy="1362075"/>
          </a:xfrm>
        </p:spPr>
        <p:txBody>
          <a:bodyPr/>
          <a:lstStyle/>
          <a:p>
            <a:r>
              <a:rPr lang="en-US" altLang="zh-CN" dirty="0"/>
              <a:t>Part</a:t>
            </a:r>
            <a:r>
              <a:rPr lang="zh-CN" altLang="en-US" dirty="0"/>
              <a:t> </a:t>
            </a:r>
            <a:r>
              <a:rPr lang="en-US" altLang="zh-CN" dirty="0"/>
              <a:t>3:</a:t>
            </a:r>
            <a:r>
              <a:rPr lang="zh-CN" altLang="en-US" dirty="0"/>
              <a:t> 交易</a:t>
            </a:r>
            <a:endParaRPr lang="en-US" dirty="0"/>
          </a:p>
        </p:txBody>
      </p:sp>
      <p:sp>
        <p:nvSpPr>
          <p:cNvPr id="3" name="Text Placeholder 2"/>
          <p:cNvSpPr>
            <a:spLocks noGrp="1"/>
          </p:cNvSpPr>
          <p:nvPr>
            <p:ph type="body" idx="1"/>
          </p:nvPr>
        </p:nvSpPr>
        <p:spPr>
          <a:xfrm>
            <a:off x="735565" y="1939306"/>
            <a:ext cx="7772400" cy="1267722"/>
          </a:xfrm>
        </p:spPr>
        <p:txBody>
          <a:bodyPr/>
          <a:lstStyle/>
          <a:p>
            <a:r>
              <a:rPr lang="zh-CN" altLang="en-US" dirty="0"/>
              <a:t>比特币数据结构</a:t>
            </a:r>
            <a:endParaRPr lang="en-US" dirty="0"/>
          </a:p>
        </p:txBody>
      </p:sp>
      <p:sp>
        <p:nvSpPr>
          <p:cNvPr id="4" name="矩形标注 6"/>
          <p:cNvSpPr/>
          <p:nvPr/>
        </p:nvSpPr>
        <p:spPr>
          <a:xfrm>
            <a:off x="5417516" y="2668893"/>
            <a:ext cx="2825532" cy="2256017"/>
          </a:xfrm>
          <a:prstGeom prst="wedgeRectCallout">
            <a:avLst>
              <a:gd name="adj1" fmla="val -80252"/>
              <a:gd name="adj2" fmla="val -12630"/>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587375" indent="-438150">
              <a:lnSpc>
                <a:spcPct val="130000"/>
              </a:lnSpc>
              <a:spcBef>
                <a:spcPts val="600"/>
              </a:spcBef>
              <a:buFont typeface="+mj-lt"/>
              <a:buAutoNum type="arabicPeriod"/>
            </a:pPr>
            <a:r>
              <a:rPr kumimoji="1" lang="zh-CN" altLang="en-US" sz="2400" dirty="0">
                <a:solidFill>
                  <a:prstClr val="black"/>
                </a:solidFill>
                <a:latin typeface="Microsoft YaHei" panose="020B0503020204020204" pitchFamily="34" charset="-122"/>
                <a:ea typeface="Microsoft YaHei" panose="020B0503020204020204" pitchFamily="34" charset="-122"/>
              </a:rPr>
              <a:t>交易定义</a:t>
            </a:r>
          </a:p>
          <a:p>
            <a:pPr marL="587375" indent="-438150">
              <a:lnSpc>
                <a:spcPct val="130000"/>
              </a:lnSpc>
              <a:spcBef>
                <a:spcPts val="600"/>
              </a:spcBef>
              <a:buFont typeface="+mj-lt"/>
              <a:buAutoNum type="arabicPeriod"/>
            </a:pPr>
            <a:r>
              <a:rPr kumimoji="1" lang="zh-CN" altLang="en-US" sz="2400" dirty="0">
                <a:solidFill>
                  <a:prstClr val="black"/>
                </a:solidFill>
                <a:latin typeface="Microsoft YaHei" panose="020B0503020204020204" pitchFamily="34" charset="-122"/>
                <a:ea typeface="Microsoft YaHei" panose="020B0503020204020204" pitchFamily="34" charset="-122"/>
              </a:rPr>
              <a:t>输出</a:t>
            </a:r>
            <a:endParaRPr kumimoji="1" lang="en-US" altLang="zh-CN" sz="2400" dirty="0">
              <a:solidFill>
                <a:prstClr val="black"/>
              </a:solidFill>
              <a:latin typeface="Microsoft YaHei" panose="020B0503020204020204" pitchFamily="34" charset="-122"/>
              <a:ea typeface="Microsoft YaHei" panose="020B0503020204020204" pitchFamily="34" charset="-122"/>
            </a:endParaRPr>
          </a:p>
          <a:p>
            <a:pPr marL="587375" indent="-438150">
              <a:lnSpc>
                <a:spcPct val="130000"/>
              </a:lnSpc>
              <a:spcBef>
                <a:spcPts val="600"/>
              </a:spcBef>
              <a:buFont typeface="+mj-lt"/>
              <a:buAutoNum type="arabicPeriod"/>
            </a:pPr>
            <a:r>
              <a:rPr kumimoji="1" lang="zh-CN" altLang="en-US" sz="2400" dirty="0">
                <a:solidFill>
                  <a:prstClr val="black"/>
                </a:solidFill>
                <a:latin typeface="Microsoft YaHei" panose="020B0503020204020204" pitchFamily="34" charset="-122"/>
                <a:ea typeface="Microsoft YaHei" panose="020B0503020204020204" pitchFamily="34" charset="-122"/>
              </a:rPr>
              <a:t>输入</a:t>
            </a:r>
            <a:endParaRPr kumimoji="1" lang="en-US" altLang="zh-CN" sz="2400" dirty="0">
              <a:solidFill>
                <a:prstClr val="black"/>
              </a:solidFill>
              <a:latin typeface="Microsoft YaHei" panose="020B0503020204020204" pitchFamily="34" charset="-122"/>
              <a:ea typeface="Microsoft YaHei" panose="020B0503020204020204" pitchFamily="34" charset="-122"/>
            </a:endParaRPr>
          </a:p>
          <a:p>
            <a:pPr marL="587375" indent="-438150">
              <a:lnSpc>
                <a:spcPct val="130000"/>
              </a:lnSpc>
              <a:spcBef>
                <a:spcPts val="600"/>
              </a:spcBef>
              <a:buFont typeface="+mj-lt"/>
              <a:buAutoNum type="arabicPeriod"/>
            </a:pPr>
            <a:r>
              <a:rPr kumimoji="1" lang="en-US" altLang="zh-CN" sz="2400" dirty="0">
                <a:solidFill>
                  <a:prstClr val="black"/>
                </a:solidFill>
                <a:latin typeface="Microsoft YaHei" panose="020B0503020204020204" pitchFamily="34" charset="-122"/>
                <a:ea typeface="Microsoft YaHei" panose="020B0503020204020204" pitchFamily="34" charset="-122"/>
              </a:rPr>
              <a:t>UTXO</a:t>
            </a:r>
            <a:r>
              <a:rPr kumimoji="1" lang="zh-CN" altLang="en-US" sz="2400" dirty="0">
                <a:solidFill>
                  <a:prstClr val="black"/>
                </a:solidFill>
                <a:latin typeface="Microsoft YaHei" panose="020B0503020204020204" pitchFamily="34" charset="-122"/>
                <a:ea typeface="Microsoft YaHei" panose="020B0503020204020204" pitchFamily="34" charset="-122"/>
              </a:rPr>
              <a:t>模型</a:t>
            </a:r>
            <a:endParaRPr kumimoji="1" lang="en-US" altLang="zh-CN" sz="2400" dirty="0">
              <a:solidFill>
                <a:prstClr val="black"/>
              </a:solidFill>
              <a:latin typeface="Microsoft YaHei" panose="020B0503020204020204" pitchFamily="34" charset="-122"/>
              <a:ea typeface="Microsoft YaHei" panose="020B0503020204020204" pitchFamily="34" charset="-122"/>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账户与交易</a:t>
            </a:r>
            <a:endParaRPr lang="en-US" altLang="zh-CN" dirty="0"/>
          </a:p>
        </p:txBody>
      </p:sp>
      <p:sp>
        <p:nvSpPr>
          <p:cNvPr id="3" name="内容占位符 2"/>
          <p:cNvSpPr>
            <a:spLocks noGrp="1"/>
          </p:cNvSpPr>
          <p:nvPr>
            <p:ph idx="1"/>
          </p:nvPr>
        </p:nvSpPr>
        <p:spPr>
          <a:xfrm>
            <a:off x="381000" y="1600353"/>
            <a:ext cx="7714129" cy="4101199"/>
          </a:xfrm>
        </p:spPr>
        <p:txBody>
          <a:bodyPr>
            <a:normAutofit/>
          </a:bodyPr>
          <a:lstStyle/>
          <a:p>
            <a:pPr fontAlgn="auto">
              <a:lnSpc>
                <a:spcPct val="130000"/>
              </a:lnSpc>
            </a:pPr>
            <a:r>
              <a:rPr lang="zh-CN" altLang="en-US" dirty="0"/>
              <a:t>账户</a:t>
            </a:r>
          </a:p>
          <a:p>
            <a:pPr lvl="1">
              <a:lnSpc>
                <a:spcPct val="130000"/>
              </a:lnSpc>
            </a:pPr>
            <a:r>
              <a:rPr lang="zh-CN" altLang="en-US" sz="2200" dirty="0"/>
              <a:t>账户是区块链系统中数字货币的所有者，也称为地址</a:t>
            </a:r>
            <a:endParaRPr lang="en-US" altLang="zh-CN" sz="2200" dirty="0"/>
          </a:p>
          <a:p>
            <a:pPr lvl="1">
              <a:lnSpc>
                <a:spcPct val="130000"/>
              </a:lnSpc>
            </a:pPr>
            <a:r>
              <a:rPr lang="zh-CN" altLang="en-US" sz="2200" dirty="0"/>
              <a:t>账户之间的货币转移通过交易来实现，称为转账</a:t>
            </a:r>
            <a:endParaRPr lang="en-US" altLang="zh-CN" sz="2200" dirty="0"/>
          </a:p>
          <a:p>
            <a:pPr lvl="1">
              <a:lnSpc>
                <a:spcPct val="130000"/>
              </a:lnSpc>
            </a:pPr>
            <a:endParaRPr lang="en-US" altLang="zh-CN" sz="2200" dirty="0"/>
          </a:p>
          <a:p>
            <a:pPr lvl="0">
              <a:lnSpc>
                <a:spcPct val="130000"/>
              </a:lnSpc>
            </a:pPr>
            <a:r>
              <a:rPr lang="zh-CN" altLang="en-US" dirty="0">
                <a:solidFill>
                  <a:prstClr val="black"/>
                </a:solidFill>
              </a:rPr>
              <a:t>账户系统的经典模型</a:t>
            </a:r>
            <a:endParaRPr lang="en-US" altLang="zh-CN" dirty="0">
              <a:solidFill>
                <a:prstClr val="black"/>
              </a:solidFill>
            </a:endParaRPr>
          </a:p>
          <a:p>
            <a:pPr lvl="1">
              <a:lnSpc>
                <a:spcPct val="130000"/>
              </a:lnSpc>
            </a:pPr>
            <a:r>
              <a:rPr lang="en-US" altLang="zh-CN" sz="2200" dirty="0">
                <a:solidFill>
                  <a:prstClr val="black"/>
                </a:solidFill>
              </a:rPr>
              <a:t>UTXO</a:t>
            </a:r>
            <a:r>
              <a:rPr lang="zh-CN" altLang="en-US" sz="2200" dirty="0">
                <a:solidFill>
                  <a:prstClr val="black"/>
                </a:solidFill>
              </a:rPr>
              <a:t>，应用于比特币</a:t>
            </a:r>
            <a:endParaRPr lang="en-US" altLang="zh-CN" sz="2200" dirty="0">
              <a:solidFill>
                <a:prstClr val="black"/>
              </a:solidFill>
            </a:endParaRPr>
          </a:p>
          <a:p>
            <a:pPr lvl="1">
              <a:lnSpc>
                <a:spcPct val="130000"/>
              </a:lnSpc>
            </a:pPr>
            <a:r>
              <a:rPr lang="zh-CN" altLang="en-US" sz="2200" dirty="0">
                <a:solidFill>
                  <a:prstClr val="black"/>
                </a:solidFill>
              </a:rPr>
              <a:t>账户状态转移，应用于以太坊</a:t>
            </a:r>
            <a:endParaRPr lang="en-US" altLang="zh-CN" sz="2200" dirty="0">
              <a:solidFill>
                <a:prstClr val="black"/>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z="2800" dirty="0"/>
              <a:t>导言：</a:t>
            </a:r>
            <a:r>
              <a:rPr lang="en-US" altLang="zh-CN" sz="2800" dirty="0"/>
              <a:t>From</a:t>
            </a:r>
            <a:r>
              <a:rPr lang="zh-CN" altLang="en-US" sz="2800" dirty="0"/>
              <a:t> </a:t>
            </a:r>
            <a:r>
              <a:rPr lang="en-US" altLang="zh-CN" sz="2800" dirty="0">
                <a:solidFill>
                  <a:srgbClr val="FF0000"/>
                </a:solidFill>
              </a:rPr>
              <a:t>Cryptography</a:t>
            </a:r>
            <a:r>
              <a:rPr lang="zh-CN" altLang="en-US" sz="2800" dirty="0">
                <a:solidFill>
                  <a:srgbClr val="FF0000"/>
                </a:solidFill>
              </a:rPr>
              <a:t> </a:t>
            </a:r>
            <a:r>
              <a:rPr lang="en-US" altLang="zh-CN" sz="2800" dirty="0"/>
              <a:t>to</a:t>
            </a:r>
            <a:r>
              <a:rPr lang="zh-CN" altLang="en-US" sz="2800" dirty="0"/>
              <a:t> </a:t>
            </a:r>
            <a:r>
              <a:rPr lang="en-US" altLang="zh-CN" sz="2800" dirty="0">
                <a:solidFill>
                  <a:schemeClr val="accent1"/>
                </a:solidFill>
              </a:rPr>
              <a:t>Cryptocurrency</a:t>
            </a:r>
            <a:endParaRPr lang="en-US" sz="2800" dirty="0">
              <a:solidFill>
                <a:schemeClr val="accent1"/>
              </a:solidFill>
            </a:endParaRPr>
          </a:p>
        </p:txBody>
      </p:sp>
      <p:sp>
        <p:nvSpPr>
          <p:cNvPr id="3" name="Content Placeholder 2"/>
          <p:cNvSpPr>
            <a:spLocks noGrp="1"/>
          </p:cNvSpPr>
          <p:nvPr>
            <p:ph idx="1"/>
          </p:nvPr>
        </p:nvSpPr>
        <p:spPr>
          <a:xfrm>
            <a:off x="411163" y="1143000"/>
            <a:ext cx="8318500" cy="1920240"/>
          </a:xfrm>
        </p:spPr>
        <p:txBody>
          <a:bodyPr/>
          <a:lstStyle/>
          <a:p>
            <a:r>
              <a:rPr lang="zh-CN" altLang="en-US" dirty="0"/>
              <a:t>高飞币 </a:t>
            </a:r>
            <a:r>
              <a:rPr lang="en-US" altLang="zh-CN" dirty="0"/>
              <a:t>(</a:t>
            </a:r>
            <a:r>
              <a:rPr lang="en-US" altLang="zh-CN" dirty="0" err="1"/>
              <a:t>GoofyCoin</a:t>
            </a:r>
            <a:r>
              <a:rPr lang="en-US" altLang="zh-CN" dirty="0"/>
              <a:t>)</a:t>
            </a:r>
          </a:p>
          <a:p>
            <a:pPr lvl="1"/>
            <a:r>
              <a:rPr lang="zh-CN" altLang="en-US" sz="2000" dirty="0"/>
              <a:t>简单的规则</a:t>
            </a:r>
            <a:r>
              <a:rPr lang="en-US" altLang="zh-CN" sz="2000" dirty="0"/>
              <a:t>1</a:t>
            </a:r>
            <a:r>
              <a:rPr lang="zh-CN" altLang="en-US" sz="2000" dirty="0"/>
              <a:t>：用户可随时创建新币 </a:t>
            </a:r>
            <a:r>
              <a:rPr lang="en-US" altLang="zh-CN" sz="2000" dirty="0" err="1"/>
              <a:t>CreateCoin</a:t>
            </a:r>
            <a:r>
              <a:rPr lang="zh-CN" altLang="en-US" sz="2000" dirty="0"/>
              <a:t> </a:t>
            </a:r>
            <a:r>
              <a:rPr lang="en-US" altLang="zh-CN" sz="2000" dirty="0"/>
              <a:t>[</a:t>
            </a:r>
            <a:r>
              <a:rPr lang="en-US" altLang="zh-CN" sz="2000" dirty="0" err="1"/>
              <a:t>uniqueCoinID</a:t>
            </a:r>
            <a:r>
              <a:rPr lang="en-US" altLang="zh-CN" sz="2000" dirty="0"/>
              <a:t>]</a:t>
            </a:r>
          </a:p>
          <a:p>
            <a:pPr lvl="1"/>
            <a:r>
              <a:rPr lang="zh-CN" altLang="en-US" sz="2000" dirty="0"/>
              <a:t>简单的规则</a:t>
            </a:r>
            <a:r>
              <a:rPr lang="en-US" altLang="zh-CN" sz="2000" dirty="0"/>
              <a:t>2</a:t>
            </a:r>
            <a:r>
              <a:rPr lang="zh-CN" altLang="en-US" sz="2000" dirty="0"/>
              <a:t>：用户可将币转给其他人，必须通过密码程序完成</a:t>
            </a:r>
            <a:endParaRPr lang="en-US" altLang="zh-CN" sz="2000" dirty="0"/>
          </a:p>
          <a:p>
            <a:pPr lvl="2"/>
            <a:r>
              <a:rPr lang="zh-CN" altLang="en-US" sz="2000" dirty="0"/>
              <a:t> 签署声明： </a:t>
            </a:r>
            <a:r>
              <a:rPr lang="en-US" altLang="zh-CN" sz="2000" dirty="0"/>
              <a:t>“transfer</a:t>
            </a:r>
            <a:r>
              <a:rPr lang="zh-CN" altLang="en-US" sz="2000" dirty="0"/>
              <a:t> </a:t>
            </a:r>
            <a:r>
              <a:rPr lang="en-US" altLang="zh-CN" sz="2000" dirty="0"/>
              <a:t>a</a:t>
            </a:r>
            <a:r>
              <a:rPr lang="zh-CN" altLang="en-US" sz="2000" dirty="0"/>
              <a:t> </a:t>
            </a:r>
            <a:r>
              <a:rPr lang="en-US" altLang="zh-CN" sz="2000" dirty="0"/>
              <a:t>coin</a:t>
            </a:r>
            <a:r>
              <a:rPr lang="zh-CN" altLang="en-US" sz="2000" dirty="0"/>
              <a:t> </a:t>
            </a:r>
            <a:r>
              <a:rPr lang="en-US" altLang="zh-CN" sz="2000" dirty="0"/>
              <a:t>to</a:t>
            </a:r>
            <a:r>
              <a:rPr lang="zh-CN" altLang="en-US" sz="2000" dirty="0"/>
              <a:t> </a:t>
            </a:r>
            <a:r>
              <a:rPr lang="en-US" altLang="zh-CN" sz="2000" dirty="0"/>
              <a:t>X”</a:t>
            </a:r>
            <a:r>
              <a:rPr lang="zh-CN" altLang="en-US" sz="2000" dirty="0"/>
              <a:t> </a:t>
            </a:r>
            <a:r>
              <a:rPr lang="en-US" altLang="zh-CN" sz="2000" dirty="0"/>
              <a:t>(X</a:t>
            </a:r>
            <a:r>
              <a:rPr lang="zh-CN" altLang="en-US" sz="2000" dirty="0"/>
              <a:t> </a:t>
            </a:r>
            <a:r>
              <a:rPr lang="en-US" altLang="zh-CN" sz="2000" dirty="0"/>
              <a:t>is</a:t>
            </a:r>
            <a:r>
              <a:rPr lang="zh-CN" altLang="en-US" sz="2000" dirty="0"/>
              <a:t> </a:t>
            </a:r>
            <a:r>
              <a:rPr lang="en-US" altLang="zh-CN" sz="2000" dirty="0"/>
              <a:t>a</a:t>
            </a:r>
            <a:r>
              <a:rPr lang="zh-CN" altLang="en-US" sz="2000" dirty="0"/>
              <a:t> </a:t>
            </a:r>
            <a:r>
              <a:rPr lang="en-US" altLang="zh-CN" sz="2000" dirty="0"/>
              <a:t>public</a:t>
            </a:r>
            <a:r>
              <a:rPr lang="zh-CN" altLang="en-US" sz="2000" dirty="0"/>
              <a:t> </a:t>
            </a:r>
            <a:r>
              <a:rPr lang="en-US" altLang="zh-CN" sz="2000" dirty="0"/>
              <a:t>key)</a:t>
            </a:r>
          </a:p>
          <a:p>
            <a:pPr lvl="1"/>
            <a:endParaRPr lang="en-US" sz="2000" dirty="0"/>
          </a:p>
          <a:p>
            <a:pPr lvl="1"/>
            <a:endParaRPr lang="en-US" sz="2000" dirty="0"/>
          </a:p>
        </p:txBody>
      </p:sp>
      <p:pic>
        <p:nvPicPr>
          <p:cNvPr id="9218" name="Picture 2" descr="块链：技术驱动金融_1.5 两种简单的加密货币_阿尔文德·纳拉亚南/ 约什·贝努等_天涯书库"/>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62893" y="3063240"/>
            <a:ext cx="3240179" cy="2987040"/>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2"/>
          <p:cNvSpPr txBox="1"/>
          <p:nvPr/>
        </p:nvSpPr>
        <p:spPr bwMode="auto">
          <a:xfrm>
            <a:off x="211772" y="3276600"/>
            <a:ext cx="5251121" cy="298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0488" tIns="44450" rIns="90488" bIns="44450" numCol="1" anchor="t" anchorCtr="0" compatLnSpc="1"/>
          <a:lstStyle>
            <a:lvl1pPr marL="292100" indent="-292100" algn="l" rtl="0" eaLnBrk="0" fontAlgn="base" hangingPunct="0">
              <a:spcBef>
                <a:spcPct val="10000"/>
              </a:spcBef>
              <a:spcAft>
                <a:spcPts val="400"/>
              </a:spcAft>
              <a:buClr>
                <a:srgbClr val="0C7B9C"/>
              </a:buClr>
              <a:buSzPct val="75000"/>
              <a:buFont typeface="Monotype Sorts" pitchFamily="2" charset="2"/>
              <a:buChar char="l"/>
              <a:defRPr sz="2800">
                <a:solidFill>
                  <a:schemeClr val="tx1"/>
                </a:solidFill>
                <a:latin typeface="+mn-lt"/>
                <a:ea typeface="+mn-ea"/>
                <a:cs typeface="+mn-cs"/>
              </a:defRPr>
            </a:lvl1pPr>
            <a:lvl2pPr marL="800100" indent="-342900" algn="l" rtl="0" eaLnBrk="0" fontAlgn="base" hangingPunct="0">
              <a:spcBef>
                <a:spcPct val="10000"/>
              </a:spcBef>
              <a:spcAft>
                <a:spcPts val="400"/>
              </a:spcAft>
              <a:buClr>
                <a:srgbClr val="0C7B9C"/>
              </a:buClr>
              <a:buSzPct val="100000"/>
              <a:buFont typeface="Arial" panose="020B0604020202090204" pitchFamily="34" charset="0"/>
              <a:buChar char="–"/>
              <a:defRPr sz="2800">
                <a:solidFill>
                  <a:schemeClr val="tx1"/>
                </a:solidFill>
                <a:latin typeface="+mn-lt"/>
              </a:defRPr>
            </a:lvl2pPr>
            <a:lvl3pPr marL="914400" algn="l" rtl="0" eaLnBrk="0" fontAlgn="base" hangingPunct="0">
              <a:spcBef>
                <a:spcPct val="10000"/>
              </a:spcBef>
              <a:spcAft>
                <a:spcPts val="400"/>
              </a:spcAft>
              <a:buClr>
                <a:srgbClr val="0C7B9C"/>
              </a:buClr>
              <a:buSzPct val="70000"/>
              <a:buFont typeface="Wingdings" panose="05000000000000000000" pitchFamily="2" charset="2"/>
              <a:buChar char="u"/>
              <a:defRPr sz="2400">
                <a:solidFill>
                  <a:schemeClr val="tx1"/>
                </a:solidFill>
                <a:latin typeface="+mn-lt"/>
              </a:defRPr>
            </a:lvl3pPr>
            <a:lvl4pPr marL="1600200" indent="-228600" algn="l" rtl="0" eaLnBrk="0" fontAlgn="base" hangingPunct="0">
              <a:spcBef>
                <a:spcPct val="20000"/>
              </a:spcBef>
              <a:spcAft>
                <a:spcPct val="0"/>
              </a:spcAft>
              <a:buSzPct val="100000"/>
              <a:buChar char="–"/>
              <a:defRPr sz="2000">
                <a:solidFill>
                  <a:schemeClr val="tx1"/>
                </a:solidFill>
                <a:latin typeface="Times New Roman" panose="02020503050405090304" pitchFamily="18" charset="0"/>
              </a:defRPr>
            </a:lvl4pPr>
            <a:lvl5pPr marL="2057400" indent="-228600" algn="l" rtl="0" eaLnBrk="0" fontAlgn="base" hangingPunct="0">
              <a:spcBef>
                <a:spcPct val="20000"/>
              </a:spcBef>
              <a:spcAft>
                <a:spcPct val="0"/>
              </a:spcAft>
              <a:buSzPct val="100000"/>
              <a:buChar char="•"/>
              <a:defRPr sz="2000">
                <a:solidFill>
                  <a:schemeClr val="tx1"/>
                </a:solidFill>
                <a:latin typeface="Times New Roman" panose="02020503050405090304" pitchFamily="18" charset="0"/>
              </a:defRPr>
            </a:lvl5pPr>
            <a:lvl6pPr marL="2514600" indent="-228600" algn="l" rtl="0" eaLnBrk="0" fontAlgn="base" hangingPunct="0">
              <a:spcBef>
                <a:spcPct val="20000"/>
              </a:spcBef>
              <a:spcAft>
                <a:spcPct val="0"/>
              </a:spcAft>
              <a:buSzPct val="100000"/>
              <a:buChar char="•"/>
              <a:defRPr sz="2000">
                <a:solidFill>
                  <a:schemeClr val="tx1"/>
                </a:solidFill>
                <a:latin typeface="Times New Roman" panose="02020503050405090304" pitchFamily="18" charset="0"/>
              </a:defRPr>
            </a:lvl6pPr>
            <a:lvl7pPr marL="2971800" indent="-228600" algn="l" rtl="0" eaLnBrk="0" fontAlgn="base" hangingPunct="0">
              <a:spcBef>
                <a:spcPct val="20000"/>
              </a:spcBef>
              <a:spcAft>
                <a:spcPct val="0"/>
              </a:spcAft>
              <a:buSzPct val="100000"/>
              <a:buChar char="•"/>
              <a:defRPr sz="2000">
                <a:solidFill>
                  <a:schemeClr val="tx1"/>
                </a:solidFill>
                <a:latin typeface="Times New Roman" panose="02020503050405090304" pitchFamily="18" charset="0"/>
              </a:defRPr>
            </a:lvl7pPr>
            <a:lvl8pPr marL="3429000" indent="-228600" algn="l" rtl="0" eaLnBrk="0" fontAlgn="base" hangingPunct="0">
              <a:spcBef>
                <a:spcPct val="20000"/>
              </a:spcBef>
              <a:spcAft>
                <a:spcPct val="0"/>
              </a:spcAft>
              <a:buSzPct val="100000"/>
              <a:buChar char="•"/>
              <a:defRPr sz="2000">
                <a:solidFill>
                  <a:schemeClr val="tx1"/>
                </a:solidFill>
                <a:latin typeface="Times New Roman" panose="02020503050405090304" pitchFamily="18" charset="0"/>
              </a:defRPr>
            </a:lvl8pPr>
            <a:lvl9pPr marL="3886200" indent="-228600" algn="l" rtl="0" eaLnBrk="0" fontAlgn="base" hangingPunct="0">
              <a:spcBef>
                <a:spcPct val="20000"/>
              </a:spcBef>
              <a:spcAft>
                <a:spcPct val="0"/>
              </a:spcAft>
              <a:buSzPct val="100000"/>
              <a:buChar char="•"/>
              <a:defRPr sz="2000">
                <a:solidFill>
                  <a:schemeClr val="tx1"/>
                </a:solidFill>
                <a:latin typeface="Times New Roman" panose="02020503050405090304" pitchFamily="18" charset="0"/>
              </a:defRPr>
            </a:lvl9pPr>
          </a:lstStyle>
          <a:p>
            <a:pPr lvl="1" defTabSz="914400"/>
            <a:endParaRPr lang="en-US" sz="2000" kern="0" dirty="0"/>
          </a:p>
          <a:p>
            <a:pPr lvl="1" defTabSz="914400"/>
            <a:r>
              <a:rPr lang="zh-CN" altLang="en-US" sz="2400" kern="0" dirty="0"/>
              <a:t>安全隐患</a:t>
            </a:r>
            <a:endParaRPr lang="en-US" altLang="zh-CN" sz="2400" kern="0" dirty="0"/>
          </a:p>
          <a:p>
            <a:pPr lvl="2" defTabSz="914400"/>
            <a:r>
              <a:rPr lang="zh-CN" altLang="en-US" sz="2000" kern="0" dirty="0"/>
              <a:t> </a:t>
            </a:r>
            <a:r>
              <a:rPr lang="en-US" altLang="zh-CN" sz="2000" kern="0" dirty="0"/>
              <a:t>Double</a:t>
            </a:r>
            <a:r>
              <a:rPr lang="zh-CN" altLang="en-US" sz="2000" kern="0" dirty="0"/>
              <a:t> </a:t>
            </a:r>
            <a:r>
              <a:rPr lang="en-US" altLang="zh-CN" sz="2000" kern="0" dirty="0"/>
              <a:t>Spending:</a:t>
            </a:r>
            <a:r>
              <a:rPr lang="zh-CN" altLang="en-US" sz="2000" kern="0" dirty="0"/>
              <a:t> 一个人可以同时签署多份 </a:t>
            </a:r>
            <a:r>
              <a:rPr lang="en-US" altLang="zh-CN" sz="2000" kern="0" dirty="0"/>
              <a:t>transfer</a:t>
            </a:r>
          </a:p>
          <a:p>
            <a:pPr lvl="2" defTabSz="914400"/>
            <a:r>
              <a:rPr lang="zh-CN" altLang="en-US" sz="2000" kern="0" dirty="0"/>
              <a:t> 用户无限制地铸币 </a:t>
            </a:r>
            <a:endParaRPr lang="en-US" altLang="zh-CN" sz="2000" kern="0" dirty="0"/>
          </a:p>
          <a:p>
            <a:pPr lvl="2" defTabSz="914400"/>
            <a:r>
              <a:rPr lang="zh-CN" altLang="en-US" sz="2000" kern="0" dirty="0"/>
              <a:t> 设计缺陷：尽管 </a:t>
            </a:r>
            <a:r>
              <a:rPr lang="en-US" altLang="zh-CN" sz="2000" kern="0" dirty="0"/>
              <a:t>coin</a:t>
            </a:r>
            <a:r>
              <a:rPr lang="zh-CN" altLang="en-US" sz="2000" kern="0" dirty="0"/>
              <a:t> 的转移机制与 </a:t>
            </a:r>
            <a:r>
              <a:rPr lang="en-US" altLang="zh-CN" sz="2000" kern="0" dirty="0"/>
              <a:t>Bitcoin</a:t>
            </a:r>
            <a:r>
              <a:rPr lang="zh-CN" altLang="en-US" sz="2000" kern="0" dirty="0"/>
              <a:t> 很接近，但是不安全，会导致有些转移的 </a:t>
            </a:r>
            <a:r>
              <a:rPr lang="en-US" altLang="zh-CN" sz="2000" kern="0" dirty="0"/>
              <a:t>coins</a:t>
            </a:r>
            <a:r>
              <a:rPr lang="zh-CN" altLang="en-US" sz="2000" kern="0" dirty="0"/>
              <a:t> 不能被使用</a:t>
            </a:r>
            <a:endParaRPr lang="en-US" sz="2000" kern="0" dirty="0"/>
          </a:p>
          <a:p>
            <a:pPr lvl="1" defTabSz="914400"/>
            <a:endParaRPr lang="en-US" sz="2000" kern="0" dirty="0"/>
          </a:p>
        </p:txBody>
      </p:sp>
      <p:sp>
        <p:nvSpPr>
          <p:cNvPr id="4" name="TextBox 3"/>
          <p:cNvSpPr txBox="1"/>
          <p:nvPr/>
        </p:nvSpPr>
        <p:spPr>
          <a:xfrm>
            <a:off x="6553200" y="6172200"/>
            <a:ext cx="1338828" cy="369332"/>
          </a:xfrm>
          <a:prstGeom prst="rect">
            <a:avLst/>
          </a:prstGeom>
          <a:noFill/>
        </p:spPr>
        <p:txBody>
          <a:bodyPr wrap="none" rtlCol="0">
            <a:spAutoFit/>
          </a:bodyPr>
          <a:lstStyle/>
          <a:p>
            <a:r>
              <a:rPr lang="zh-CN" altLang="en-US" dirty="0"/>
              <a:t>高</a:t>
            </a:r>
            <a:r>
              <a:rPr lang="zh-CN" altLang="en-US"/>
              <a:t>飞币交易</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交易</a:t>
            </a:r>
            <a:endParaRPr lang="en-US" altLang="zh-CN" dirty="0"/>
          </a:p>
        </p:txBody>
      </p:sp>
      <p:sp>
        <p:nvSpPr>
          <p:cNvPr id="3" name="内容占位符 2"/>
          <p:cNvSpPr>
            <a:spLocks noGrp="1"/>
          </p:cNvSpPr>
          <p:nvPr>
            <p:ph idx="1"/>
          </p:nvPr>
        </p:nvSpPr>
        <p:spPr>
          <a:xfrm>
            <a:off x="381000" y="1089212"/>
            <a:ext cx="8280400" cy="3993776"/>
          </a:xfrm>
        </p:spPr>
        <p:txBody>
          <a:bodyPr>
            <a:normAutofit fontScale="62500" lnSpcReduction="20000"/>
          </a:bodyPr>
          <a:lstStyle/>
          <a:p>
            <a:pPr fontAlgn="auto">
              <a:lnSpc>
                <a:spcPct val="130000"/>
              </a:lnSpc>
            </a:pPr>
            <a:r>
              <a:rPr lang="zh-CN" altLang="en-US" dirty="0"/>
              <a:t>账户余额</a:t>
            </a:r>
          </a:p>
          <a:p>
            <a:pPr lvl="1">
              <a:lnSpc>
                <a:spcPct val="130000"/>
              </a:lnSpc>
            </a:pPr>
            <a:r>
              <a:rPr lang="zh-CN" altLang="en-US" dirty="0"/>
              <a:t>由</a:t>
            </a:r>
            <a:r>
              <a:rPr lang="en-US" altLang="zh-CN" dirty="0"/>
              <a:t>UTXO</a:t>
            </a:r>
            <a:r>
              <a:rPr lang="zh-CN" altLang="en-US" dirty="0"/>
              <a:t>表示（稍后介绍）</a:t>
            </a:r>
            <a:endParaRPr lang="en-US" altLang="zh-CN" dirty="0"/>
          </a:p>
          <a:p>
            <a:pPr lvl="1">
              <a:lnSpc>
                <a:spcPct val="130000"/>
              </a:lnSpc>
            </a:pPr>
            <a:endParaRPr lang="en-US" altLang="zh-CN" dirty="0"/>
          </a:p>
          <a:p>
            <a:pPr lvl="0">
              <a:lnSpc>
                <a:spcPct val="130000"/>
              </a:lnSpc>
            </a:pPr>
            <a:r>
              <a:rPr lang="zh-CN" altLang="en-US" dirty="0">
                <a:solidFill>
                  <a:prstClr val="black"/>
                </a:solidFill>
              </a:rPr>
              <a:t>比特币的交易类似于借据交易</a:t>
            </a:r>
          </a:p>
          <a:p>
            <a:pPr lvl="1">
              <a:lnSpc>
                <a:spcPct val="130000"/>
              </a:lnSpc>
            </a:pPr>
            <a:r>
              <a:rPr lang="zh-CN" altLang="en-US" dirty="0">
                <a:solidFill>
                  <a:prstClr val="black"/>
                </a:solidFill>
              </a:rPr>
              <a:t>在这个过程中，借据上的借款数额虽然是可以继续划分的，但是借据本身是一个不可划分的整体，而比特币的交易也是类似的，交易主要分为输入和输出两个部分。交易的输入表示了交易的比特币从哪里来，交易的输出则体现了交易中的这些比特币在交易结束后往哪里去。虽然交易中的比特币数值可以继续划分到很小的单位，但是交易的输入和输出本身都是单一的整体，不可划分。</a:t>
            </a:r>
            <a:endParaRPr lang="en-US" altLang="zh-CN" dirty="0">
              <a:solidFill>
                <a:prstClr val="black"/>
              </a:solidFill>
            </a:endParaRPr>
          </a:p>
        </p:txBody>
      </p:sp>
      <p:pic>
        <p:nvPicPr>
          <p:cNvPr id="4" name="图片 3"/>
          <p:cNvPicPr>
            <a:picLocks noChangeAspect="1"/>
          </p:cNvPicPr>
          <p:nvPr/>
        </p:nvPicPr>
        <p:blipFill>
          <a:blip r:embed="rId3"/>
          <a:stretch>
            <a:fillRect/>
          </a:stretch>
        </p:blipFill>
        <p:spPr>
          <a:xfrm>
            <a:off x="2391667" y="4975887"/>
            <a:ext cx="3594838" cy="1025144"/>
          </a:xfrm>
          <a:prstGeom prst="rect">
            <a:avLst/>
          </a:prstGeom>
        </p:spPr>
      </p:pic>
      <p:sp>
        <p:nvSpPr>
          <p:cNvPr id="5" name="文本框 4"/>
          <p:cNvSpPr txBox="1"/>
          <p:nvPr/>
        </p:nvSpPr>
        <p:spPr>
          <a:xfrm>
            <a:off x="3773587" y="6002356"/>
            <a:ext cx="877163" cy="300082"/>
          </a:xfrm>
          <a:prstGeom prst="rect">
            <a:avLst/>
          </a:prstGeom>
          <a:noFill/>
        </p:spPr>
        <p:txBody>
          <a:bodyPr wrap="none" rtlCol="0">
            <a:spAutoFit/>
          </a:bodyPr>
          <a:lstStyle/>
          <a:p>
            <a:r>
              <a:rPr kumimoji="1" lang="zh-CN" altLang="en-US" sz="1350" dirty="0"/>
              <a:t>借据转交</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交易</a:t>
            </a:r>
            <a:r>
              <a:rPr kumimoji="1" lang="zh-CN" altLang="en-US" dirty="0">
                <a:solidFill>
                  <a:prstClr val="black"/>
                </a:solidFill>
              </a:rPr>
              <a:t> </a:t>
            </a:r>
            <a:r>
              <a:rPr kumimoji="1" lang="en-US" altLang="zh-CN" dirty="0">
                <a:solidFill>
                  <a:prstClr val="black"/>
                </a:solidFill>
              </a:rPr>
              <a:t>(cont.)</a:t>
            </a:r>
            <a:endParaRPr lang="en-US" altLang="zh-CN" dirty="0"/>
          </a:p>
        </p:txBody>
      </p:sp>
      <p:sp>
        <p:nvSpPr>
          <p:cNvPr id="3" name="内容占位符 2"/>
          <p:cNvSpPr>
            <a:spLocks noGrp="1"/>
          </p:cNvSpPr>
          <p:nvPr>
            <p:ph idx="1"/>
          </p:nvPr>
        </p:nvSpPr>
        <p:spPr>
          <a:xfrm>
            <a:off x="381000" y="1427737"/>
            <a:ext cx="8184776" cy="3870403"/>
          </a:xfrm>
        </p:spPr>
        <p:txBody>
          <a:bodyPr>
            <a:normAutofit fontScale="77500" lnSpcReduction="20000"/>
          </a:bodyPr>
          <a:lstStyle/>
          <a:p>
            <a:pPr fontAlgn="auto">
              <a:lnSpc>
                <a:spcPct val="130000"/>
              </a:lnSpc>
            </a:pPr>
            <a:r>
              <a:rPr lang="zh-CN" altLang="en-US" dirty="0"/>
              <a:t>比特币的交易（转账）</a:t>
            </a:r>
          </a:p>
          <a:p>
            <a:pPr lvl="1">
              <a:lnSpc>
                <a:spcPct val="130000"/>
              </a:lnSpc>
            </a:pPr>
            <a:r>
              <a:rPr lang="zh-CN" altLang="en-US" dirty="0"/>
              <a:t>假设现在</a:t>
            </a:r>
            <a:r>
              <a:rPr lang="en-GB" altLang="zh-CN" dirty="0"/>
              <a:t>Alice</a:t>
            </a:r>
            <a:r>
              <a:rPr lang="zh-CN" altLang="en-US" dirty="0"/>
              <a:t>要向</a:t>
            </a:r>
            <a:r>
              <a:rPr lang="en-GB" altLang="zh-CN" dirty="0"/>
              <a:t>Bob</a:t>
            </a:r>
            <a:r>
              <a:rPr lang="zh-CN" altLang="en-US" dirty="0"/>
              <a:t>进行转账</a:t>
            </a:r>
            <a:r>
              <a:rPr lang="en-US" altLang="zh-CN" dirty="0"/>
              <a:t>1</a:t>
            </a:r>
            <a:r>
              <a:rPr lang="zh-CN" altLang="en-US" dirty="0"/>
              <a:t>个</a:t>
            </a:r>
            <a:r>
              <a:rPr lang="en-GB" altLang="zh-CN" dirty="0"/>
              <a:t>BTC</a:t>
            </a:r>
            <a:r>
              <a:rPr lang="zh-CN" altLang="en-GB" dirty="0"/>
              <a:t>，</a:t>
            </a:r>
            <a:r>
              <a:rPr lang="zh-CN" altLang="en-US" dirty="0"/>
              <a:t>那么她必须使用一个交易来完成这个转账的动作。首先，</a:t>
            </a:r>
            <a:r>
              <a:rPr lang="en-GB" altLang="zh-CN" dirty="0"/>
              <a:t>Alice</a:t>
            </a:r>
            <a:r>
              <a:rPr lang="zh-CN" altLang="en-US" dirty="0"/>
              <a:t>会将她所拥有的</a:t>
            </a:r>
            <a:r>
              <a:rPr lang="en-US" altLang="zh-CN" dirty="0"/>
              <a:t>1</a:t>
            </a:r>
            <a:r>
              <a:rPr lang="zh-CN" altLang="en-US" dirty="0"/>
              <a:t>个</a:t>
            </a:r>
            <a:r>
              <a:rPr lang="en-GB" altLang="zh-CN" dirty="0"/>
              <a:t>BTC</a:t>
            </a:r>
            <a:r>
              <a:rPr lang="zh-CN" altLang="en-US" dirty="0"/>
              <a:t>放入到交易的输入中，再将这个交易的输出标记为</a:t>
            </a:r>
            <a:r>
              <a:rPr lang="en-GB" altLang="zh-CN" dirty="0"/>
              <a:t>Bob</a:t>
            </a:r>
            <a:r>
              <a:rPr lang="zh-CN" altLang="en-US" dirty="0"/>
              <a:t>所有。那么，执行完这一交易之后，</a:t>
            </a:r>
            <a:r>
              <a:rPr lang="en-GB" altLang="zh-CN" dirty="0"/>
              <a:t>Alice</a:t>
            </a:r>
            <a:r>
              <a:rPr lang="zh-CN" altLang="en-US" dirty="0"/>
              <a:t>就失去了放入输入的这一个</a:t>
            </a:r>
            <a:r>
              <a:rPr lang="en-GB" altLang="zh-CN" dirty="0"/>
              <a:t>BTC</a:t>
            </a:r>
            <a:r>
              <a:rPr lang="zh-CN" altLang="en-US" dirty="0"/>
              <a:t>的所有权，而</a:t>
            </a:r>
            <a:r>
              <a:rPr lang="en-GB" altLang="zh-CN" dirty="0"/>
              <a:t>Bob</a:t>
            </a:r>
            <a:r>
              <a:rPr lang="zh-CN" altLang="en-US" dirty="0"/>
              <a:t>得到了这个交易输出的</a:t>
            </a:r>
            <a:r>
              <a:rPr lang="en-GB" altLang="zh-CN" dirty="0"/>
              <a:t>BTC</a:t>
            </a:r>
            <a:r>
              <a:rPr lang="zh-CN" altLang="en-US" dirty="0"/>
              <a:t>的所有权。在这个过程中，比特币系统中的所有参与者共同充当了公证人的角色，而密码学的原理充当了原本借据上具有法律效力的印章和签名。 </a:t>
            </a:r>
            <a:endParaRPr lang="en-US" altLang="zh-CN" dirty="0"/>
          </a:p>
        </p:txBody>
      </p:sp>
      <p:sp>
        <p:nvSpPr>
          <p:cNvPr id="5" name="文本框 4"/>
          <p:cNvSpPr txBox="1"/>
          <p:nvPr/>
        </p:nvSpPr>
        <p:spPr>
          <a:xfrm>
            <a:off x="3728607" y="5778998"/>
            <a:ext cx="1377300" cy="300082"/>
          </a:xfrm>
          <a:prstGeom prst="rect">
            <a:avLst/>
          </a:prstGeom>
          <a:noFill/>
        </p:spPr>
        <p:txBody>
          <a:bodyPr wrap="none" rtlCol="0">
            <a:spAutoFit/>
          </a:bodyPr>
          <a:lstStyle/>
          <a:p>
            <a:r>
              <a:rPr kumimoji="1" lang="en-US" altLang="zh-CN" sz="1350" dirty="0" err="1"/>
              <a:t>Alicc</a:t>
            </a:r>
            <a:r>
              <a:rPr kumimoji="1" lang="zh-CN" altLang="en-US" sz="1350" dirty="0"/>
              <a:t>向</a:t>
            </a:r>
            <a:r>
              <a:rPr kumimoji="1" lang="en-US" altLang="zh-CN" sz="1350" dirty="0"/>
              <a:t>Bob</a:t>
            </a:r>
            <a:r>
              <a:rPr kumimoji="1" lang="zh-CN" altLang="en-US" sz="1350" dirty="0"/>
              <a:t>转账</a:t>
            </a:r>
          </a:p>
        </p:txBody>
      </p:sp>
      <p:pic>
        <p:nvPicPr>
          <p:cNvPr id="6" name="图片 5"/>
          <p:cNvPicPr>
            <a:picLocks noChangeAspect="1"/>
          </p:cNvPicPr>
          <p:nvPr/>
        </p:nvPicPr>
        <p:blipFill>
          <a:blip r:embed="rId3"/>
          <a:stretch>
            <a:fillRect/>
          </a:stretch>
        </p:blipFill>
        <p:spPr>
          <a:xfrm>
            <a:off x="2681892" y="5298140"/>
            <a:ext cx="3390900" cy="447675"/>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输出</a:t>
            </a:r>
            <a:endParaRPr lang="en-US" altLang="zh-CN" dirty="0"/>
          </a:p>
        </p:txBody>
      </p:sp>
      <p:sp>
        <p:nvSpPr>
          <p:cNvPr id="3" name="内容占位符 2"/>
          <p:cNvSpPr>
            <a:spLocks noGrp="1"/>
          </p:cNvSpPr>
          <p:nvPr>
            <p:ph idx="1"/>
          </p:nvPr>
        </p:nvSpPr>
        <p:spPr>
          <a:xfrm>
            <a:off x="350789" y="1250730"/>
            <a:ext cx="7946046" cy="3276134"/>
          </a:xfrm>
        </p:spPr>
        <p:txBody>
          <a:bodyPr>
            <a:normAutofit fontScale="77500" lnSpcReduction="20000"/>
          </a:bodyPr>
          <a:lstStyle/>
          <a:p>
            <a:pPr fontAlgn="auto">
              <a:lnSpc>
                <a:spcPct val="130000"/>
              </a:lnSpc>
            </a:pPr>
            <a:r>
              <a:rPr lang="zh-CN" altLang="en-US" dirty="0"/>
              <a:t>交易的输出</a:t>
            </a:r>
          </a:p>
          <a:p>
            <a:pPr lvl="1">
              <a:lnSpc>
                <a:spcPct val="130000"/>
              </a:lnSpc>
            </a:pPr>
            <a:r>
              <a:rPr lang="zh-CN" altLang="en-US" dirty="0"/>
              <a:t>在交易过程中，输出用来表示这笔交易的比特币去向</a:t>
            </a:r>
            <a:endParaRPr lang="en-US" altLang="zh-CN" dirty="0"/>
          </a:p>
          <a:p>
            <a:pPr lvl="0">
              <a:lnSpc>
                <a:spcPct val="130000"/>
              </a:lnSpc>
            </a:pPr>
            <a:r>
              <a:rPr lang="zh-CN" altLang="en-US" dirty="0">
                <a:solidFill>
                  <a:prstClr val="black"/>
                </a:solidFill>
              </a:rPr>
              <a:t>交易可以有多个输出</a:t>
            </a:r>
          </a:p>
          <a:p>
            <a:pPr lvl="1">
              <a:lnSpc>
                <a:spcPct val="130000"/>
              </a:lnSpc>
            </a:pPr>
            <a:r>
              <a:rPr lang="zh-CN" altLang="en-US" dirty="0">
                <a:solidFill>
                  <a:prstClr val="black"/>
                </a:solidFill>
              </a:rPr>
              <a:t>在上面的</a:t>
            </a:r>
            <a:r>
              <a:rPr lang="en-GB" altLang="zh-CN" dirty="0">
                <a:solidFill>
                  <a:prstClr val="black"/>
                </a:solidFill>
              </a:rPr>
              <a:t>Alice</a:t>
            </a:r>
            <a:r>
              <a:rPr lang="zh-CN" altLang="en-US" dirty="0">
                <a:solidFill>
                  <a:prstClr val="black"/>
                </a:solidFill>
              </a:rPr>
              <a:t>向</a:t>
            </a:r>
            <a:r>
              <a:rPr lang="en-GB" altLang="zh-CN" dirty="0">
                <a:solidFill>
                  <a:prstClr val="black"/>
                </a:solidFill>
              </a:rPr>
              <a:t>Bob</a:t>
            </a:r>
            <a:r>
              <a:rPr lang="zh-CN" altLang="en-US" dirty="0">
                <a:solidFill>
                  <a:prstClr val="black"/>
                </a:solidFill>
              </a:rPr>
              <a:t>的转账中，交易的输出表明了交易中的</a:t>
            </a:r>
            <a:r>
              <a:rPr lang="en-US" altLang="zh-CN" dirty="0">
                <a:solidFill>
                  <a:prstClr val="black"/>
                </a:solidFill>
              </a:rPr>
              <a:t>1</a:t>
            </a:r>
            <a:r>
              <a:rPr lang="zh-CN" altLang="en-US" dirty="0">
                <a:solidFill>
                  <a:prstClr val="black"/>
                </a:solidFill>
              </a:rPr>
              <a:t>个</a:t>
            </a:r>
            <a:r>
              <a:rPr lang="en-GB" altLang="zh-CN" dirty="0">
                <a:solidFill>
                  <a:prstClr val="black"/>
                </a:solidFill>
              </a:rPr>
              <a:t>BTC</a:t>
            </a:r>
            <a:r>
              <a:rPr lang="zh-CN" altLang="en-US" dirty="0">
                <a:solidFill>
                  <a:prstClr val="black"/>
                </a:solidFill>
              </a:rPr>
              <a:t>最终由</a:t>
            </a:r>
            <a:r>
              <a:rPr lang="en-GB" altLang="zh-CN" dirty="0">
                <a:solidFill>
                  <a:prstClr val="black"/>
                </a:solidFill>
              </a:rPr>
              <a:t>Bob</a:t>
            </a:r>
            <a:r>
              <a:rPr lang="zh-CN" altLang="en-US" dirty="0">
                <a:solidFill>
                  <a:prstClr val="black"/>
                </a:solidFill>
              </a:rPr>
              <a:t>持有。在比特币的交易体系中，一个交易可以同时具备多个输出，如图，</a:t>
            </a:r>
            <a:r>
              <a:rPr lang="en-GB" altLang="zh-CN" dirty="0">
                <a:solidFill>
                  <a:prstClr val="black"/>
                </a:solidFill>
              </a:rPr>
              <a:t>Alice</a:t>
            </a:r>
            <a:r>
              <a:rPr lang="zh-CN" altLang="en-US" dirty="0">
                <a:solidFill>
                  <a:prstClr val="black"/>
                </a:solidFill>
              </a:rPr>
              <a:t>可以利用一个交易同时向</a:t>
            </a:r>
            <a:r>
              <a:rPr lang="en-GB" altLang="zh-CN" dirty="0">
                <a:solidFill>
                  <a:prstClr val="black"/>
                </a:solidFill>
              </a:rPr>
              <a:t>Bob</a:t>
            </a:r>
            <a:r>
              <a:rPr lang="zh-CN" altLang="en-US" dirty="0">
                <a:solidFill>
                  <a:prstClr val="black"/>
                </a:solidFill>
              </a:rPr>
              <a:t>和</a:t>
            </a:r>
            <a:r>
              <a:rPr lang="en-GB" altLang="zh-CN" dirty="0">
                <a:solidFill>
                  <a:prstClr val="black"/>
                </a:solidFill>
              </a:rPr>
              <a:t>Cathy</a:t>
            </a:r>
            <a:r>
              <a:rPr lang="zh-CN" altLang="en-US" dirty="0">
                <a:solidFill>
                  <a:prstClr val="black"/>
                </a:solidFill>
              </a:rPr>
              <a:t>分别发送</a:t>
            </a:r>
            <a:r>
              <a:rPr lang="en-US" altLang="zh-CN" dirty="0">
                <a:solidFill>
                  <a:prstClr val="black"/>
                </a:solidFill>
              </a:rPr>
              <a:t>0.5</a:t>
            </a:r>
            <a:r>
              <a:rPr lang="zh-CN" altLang="en-US" dirty="0">
                <a:solidFill>
                  <a:prstClr val="black"/>
                </a:solidFill>
              </a:rPr>
              <a:t>个</a:t>
            </a:r>
            <a:r>
              <a:rPr lang="en-GB" altLang="zh-CN" dirty="0">
                <a:solidFill>
                  <a:prstClr val="black"/>
                </a:solidFill>
              </a:rPr>
              <a:t>BTC</a:t>
            </a:r>
            <a:endParaRPr lang="en-US" altLang="zh-CN" dirty="0">
              <a:solidFill>
                <a:prstClr val="black"/>
              </a:solidFill>
            </a:endParaRPr>
          </a:p>
        </p:txBody>
      </p:sp>
      <p:sp>
        <p:nvSpPr>
          <p:cNvPr id="5" name="文本框 4"/>
          <p:cNvSpPr txBox="1"/>
          <p:nvPr/>
        </p:nvSpPr>
        <p:spPr>
          <a:xfrm>
            <a:off x="3822932" y="5769674"/>
            <a:ext cx="1396536" cy="300082"/>
          </a:xfrm>
          <a:prstGeom prst="rect">
            <a:avLst/>
          </a:prstGeom>
          <a:noFill/>
        </p:spPr>
        <p:txBody>
          <a:bodyPr wrap="none" rtlCol="0">
            <a:spAutoFit/>
          </a:bodyPr>
          <a:lstStyle/>
          <a:p>
            <a:r>
              <a:rPr kumimoji="1" lang="zh-CN" altLang="en-US" sz="1350" dirty="0"/>
              <a:t>多个输出的交易</a:t>
            </a:r>
          </a:p>
        </p:txBody>
      </p:sp>
      <p:pic>
        <p:nvPicPr>
          <p:cNvPr id="6" name="图片 5"/>
          <p:cNvPicPr>
            <a:picLocks noChangeAspect="1"/>
          </p:cNvPicPr>
          <p:nvPr/>
        </p:nvPicPr>
        <p:blipFill>
          <a:blip r:embed="rId3"/>
          <a:stretch>
            <a:fillRect/>
          </a:stretch>
        </p:blipFill>
        <p:spPr>
          <a:xfrm>
            <a:off x="2484389" y="4526864"/>
            <a:ext cx="3705225" cy="1181100"/>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输出 </a:t>
            </a:r>
            <a:r>
              <a:rPr kumimoji="1" lang="en-US" altLang="zh-CN" dirty="0">
                <a:solidFill>
                  <a:prstClr val="black"/>
                </a:solidFill>
              </a:rPr>
              <a:t>(cont.)</a:t>
            </a:r>
            <a:endParaRPr lang="en-US" altLang="zh-CN" dirty="0"/>
          </a:p>
        </p:txBody>
      </p:sp>
      <p:sp>
        <p:nvSpPr>
          <p:cNvPr id="3" name="内容占位符 2"/>
          <p:cNvSpPr>
            <a:spLocks noGrp="1"/>
          </p:cNvSpPr>
          <p:nvPr>
            <p:ph idx="1"/>
          </p:nvPr>
        </p:nvSpPr>
        <p:spPr>
          <a:xfrm>
            <a:off x="402454" y="1408822"/>
            <a:ext cx="7786805" cy="3580037"/>
          </a:xfrm>
        </p:spPr>
        <p:txBody>
          <a:bodyPr>
            <a:normAutofit fontScale="77500" lnSpcReduction="20000"/>
          </a:bodyPr>
          <a:lstStyle/>
          <a:p>
            <a:pPr fontAlgn="auto">
              <a:lnSpc>
                <a:spcPct val="130000"/>
              </a:lnSpc>
            </a:pPr>
            <a:r>
              <a:rPr lang="zh-CN" altLang="en-US" dirty="0"/>
              <a:t>输出的结构</a:t>
            </a:r>
          </a:p>
          <a:p>
            <a:pPr lvl="1">
              <a:lnSpc>
                <a:spcPct val="130000"/>
              </a:lnSpc>
            </a:pPr>
            <a:r>
              <a:rPr lang="zh-CN" altLang="en-US" dirty="0"/>
              <a:t>为了证明转账后的结果，交易的一个输出包含了两个主要部分</a:t>
            </a:r>
            <a:r>
              <a:rPr lang="en-US" altLang="zh-CN" dirty="0"/>
              <a:t>——</a:t>
            </a:r>
            <a:r>
              <a:rPr lang="zh-CN" altLang="en-US" dirty="0"/>
              <a:t>输出的比特币数量和输出的比特币的所有者。如图，前者在比特币中通过一个</a:t>
            </a:r>
            <a:r>
              <a:rPr lang="en-US" altLang="zh-CN" dirty="0"/>
              <a:t>64</a:t>
            </a:r>
            <a:r>
              <a:rPr lang="zh-CN" altLang="en-US" dirty="0"/>
              <a:t>位的整数来记录，单位是比特币系统中的最小货币单位聪（</a:t>
            </a:r>
            <a:r>
              <a:rPr lang="en-GB" altLang="zh-CN" dirty="0"/>
              <a:t>Satoshi</a:t>
            </a:r>
            <a:r>
              <a:rPr lang="zh-CN" altLang="en-GB" dirty="0"/>
              <a:t>），</a:t>
            </a:r>
            <a:r>
              <a:rPr lang="zh-CN" altLang="en-US" dirty="0"/>
              <a:t>大小为一亿分之一个比特币</a:t>
            </a:r>
            <a:endParaRPr lang="en-US" altLang="zh-CN" dirty="0"/>
          </a:p>
          <a:p>
            <a:pPr lvl="1">
              <a:lnSpc>
                <a:spcPct val="130000"/>
              </a:lnSpc>
            </a:pPr>
            <a:r>
              <a:rPr lang="zh-CN" altLang="en-US" dirty="0"/>
              <a:t>后者我们使用了比特币的脚本系统来实现，我们这里可以简单理解输出的脚本就是对这个输出的比特币进行上锁，只有收款者</a:t>
            </a:r>
            <a:r>
              <a:rPr lang="en-GB" altLang="zh-CN" dirty="0"/>
              <a:t>Bob</a:t>
            </a:r>
            <a:r>
              <a:rPr lang="zh-CN" altLang="en-US" dirty="0"/>
              <a:t>才有解开它的钥匙</a:t>
            </a:r>
            <a:endParaRPr lang="zh-CN" altLang="en-US" dirty="0">
              <a:solidFill>
                <a:prstClr val="black"/>
              </a:solidFill>
            </a:endParaRPr>
          </a:p>
        </p:txBody>
      </p:sp>
      <p:sp>
        <p:nvSpPr>
          <p:cNvPr id="5" name="文本框 4"/>
          <p:cNvSpPr txBox="1"/>
          <p:nvPr/>
        </p:nvSpPr>
        <p:spPr>
          <a:xfrm>
            <a:off x="3646683" y="6194192"/>
            <a:ext cx="1050288" cy="300082"/>
          </a:xfrm>
          <a:prstGeom prst="rect">
            <a:avLst/>
          </a:prstGeom>
          <a:noFill/>
        </p:spPr>
        <p:txBody>
          <a:bodyPr wrap="none" rtlCol="0">
            <a:spAutoFit/>
          </a:bodyPr>
          <a:lstStyle/>
          <a:p>
            <a:r>
              <a:rPr kumimoji="1" lang="zh-CN" altLang="en-US" sz="1350" dirty="0"/>
              <a:t>输出的结构</a:t>
            </a:r>
          </a:p>
        </p:txBody>
      </p:sp>
      <p:pic>
        <p:nvPicPr>
          <p:cNvPr id="4" name="图片 3"/>
          <p:cNvPicPr>
            <a:picLocks noChangeAspect="1"/>
          </p:cNvPicPr>
          <p:nvPr/>
        </p:nvPicPr>
        <p:blipFill>
          <a:blip r:embed="rId3"/>
          <a:stretch>
            <a:fillRect/>
          </a:stretch>
        </p:blipFill>
        <p:spPr>
          <a:xfrm>
            <a:off x="2477106" y="5176363"/>
            <a:ext cx="3343275" cy="876300"/>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输出 </a:t>
            </a:r>
            <a:r>
              <a:rPr kumimoji="1" lang="en-US" altLang="zh-CN" dirty="0">
                <a:solidFill>
                  <a:prstClr val="black"/>
                </a:solidFill>
              </a:rPr>
              <a:t>(cont.)</a:t>
            </a:r>
            <a:endParaRPr lang="en-US" altLang="zh-CN" dirty="0"/>
          </a:p>
        </p:txBody>
      </p:sp>
      <p:sp>
        <p:nvSpPr>
          <p:cNvPr id="3" name="内容占位符 2"/>
          <p:cNvSpPr>
            <a:spLocks noGrp="1"/>
          </p:cNvSpPr>
          <p:nvPr>
            <p:ph idx="1"/>
          </p:nvPr>
        </p:nvSpPr>
        <p:spPr>
          <a:xfrm>
            <a:off x="381000" y="1325414"/>
            <a:ext cx="7888941" cy="1333599"/>
          </a:xfrm>
        </p:spPr>
        <p:txBody>
          <a:bodyPr>
            <a:normAutofit fontScale="77500" lnSpcReduction="20000"/>
          </a:bodyPr>
          <a:lstStyle/>
          <a:p>
            <a:pPr fontAlgn="auto">
              <a:lnSpc>
                <a:spcPct val="130000"/>
              </a:lnSpc>
            </a:pPr>
            <a:r>
              <a:rPr lang="zh-CN" altLang="en-US" dirty="0"/>
              <a:t>输出的结构</a:t>
            </a:r>
          </a:p>
          <a:p>
            <a:pPr lvl="1">
              <a:lnSpc>
                <a:spcPct val="130000"/>
              </a:lnSpc>
            </a:pPr>
            <a:r>
              <a:rPr lang="zh-CN" altLang="en-US" dirty="0"/>
              <a:t>详细的输出结构格式可以参考下表，其中</a:t>
            </a:r>
            <a:r>
              <a:rPr lang="en-GB" altLang="zh-CN" dirty="0" err="1"/>
              <a:t>scriptPubKey</a:t>
            </a:r>
            <a:r>
              <a:rPr lang="zh-CN" altLang="en-US" dirty="0"/>
              <a:t> 的有关细节将会在脚本系统中介绍。</a:t>
            </a:r>
            <a:endParaRPr lang="zh-CN" altLang="en-US" dirty="0">
              <a:solidFill>
                <a:prstClr val="black"/>
              </a:solidFill>
            </a:endParaRPr>
          </a:p>
        </p:txBody>
      </p:sp>
      <p:sp>
        <p:nvSpPr>
          <p:cNvPr id="7" name="灯片编号占位符 6"/>
          <p:cNvSpPr>
            <a:spLocks noGrp="1"/>
          </p:cNvSpPr>
          <p:nvPr>
            <p:ph type="sldNum" sz="quarter" idx="4294967295"/>
          </p:nvPr>
        </p:nvSpPr>
        <p:spPr>
          <a:xfrm>
            <a:off x="6790459" y="5624513"/>
            <a:ext cx="2057400" cy="273844"/>
          </a:xfrm>
          <a:prstGeom prst="rect">
            <a:avLst/>
          </a:prstGeom>
        </p:spPr>
        <p:txBody>
          <a:bodyPr/>
          <a:lstStyle/>
          <a:p>
            <a:fld id="{8D4D1E41-7A09-AB4A-A4E1-09765ADA2698}" type="slidenum">
              <a:rPr kumimoji="1" lang="zh-CN" altLang="en-US" smtClean="0"/>
              <a:t>34</a:t>
            </a:fld>
            <a:endParaRPr kumimoji="1" lang="zh-CN" altLang="en-US" dirty="0"/>
          </a:p>
        </p:txBody>
      </p:sp>
      <p:graphicFrame>
        <p:nvGraphicFramePr>
          <p:cNvPr id="12" name="表格 11"/>
          <p:cNvGraphicFramePr>
            <a:graphicFrameLocks noGrp="1"/>
          </p:cNvGraphicFramePr>
          <p:nvPr/>
        </p:nvGraphicFramePr>
        <p:xfrm>
          <a:off x="646859" y="2962451"/>
          <a:ext cx="7367588" cy="2416374"/>
        </p:xfrm>
        <a:graphic>
          <a:graphicData uri="http://schemas.openxmlformats.org/drawingml/2006/table">
            <a:tbl>
              <a:tblPr firstRow="1" firstCol="1" bandRow="1">
                <a:tableStyleId>{7DF18680-E054-41AD-8BC1-D1AEF772440D}</a:tableStyleId>
              </a:tblPr>
              <a:tblGrid>
                <a:gridCol w="1211488">
                  <a:extLst>
                    <a:ext uri="{9D8B030D-6E8A-4147-A177-3AD203B41FA5}">
                      <a16:colId xmlns:a16="http://schemas.microsoft.com/office/drawing/2014/main" val="20000"/>
                    </a:ext>
                  </a:extLst>
                </a:gridCol>
                <a:gridCol w="1211488">
                  <a:extLst>
                    <a:ext uri="{9D8B030D-6E8A-4147-A177-3AD203B41FA5}">
                      <a16:colId xmlns:a16="http://schemas.microsoft.com/office/drawing/2014/main" val="20001"/>
                    </a:ext>
                  </a:extLst>
                </a:gridCol>
                <a:gridCol w="2472306">
                  <a:extLst>
                    <a:ext uri="{9D8B030D-6E8A-4147-A177-3AD203B41FA5}">
                      <a16:colId xmlns:a16="http://schemas.microsoft.com/office/drawing/2014/main" val="20002"/>
                    </a:ext>
                  </a:extLst>
                </a:gridCol>
                <a:gridCol w="2472306">
                  <a:extLst>
                    <a:ext uri="{9D8B030D-6E8A-4147-A177-3AD203B41FA5}">
                      <a16:colId xmlns:a16="http://schemas.microsoft.com/office/drawing/2014/main" val="20003"/>
                    </a:ext>
                  </a:extLst>
                </a:gridCol>
              </a:tblGrid>
              <a:tr h="275882">
                <a:tc gridSpan="4">
                  <a:txBody>
                    <a:bodyPr/>
                    <a:lstStyle/>
                    <a:p>
                      <a:pPr algn="ctr">
                        <a:spcAft>
                          <a:spcPts val="0"/>
                        </a:spcAft>
                      </a:pPr>
                      <a:r>
                        <a:rPr lang="zh-CN" sz="1500" kern="100" dirty="0">
                          <a:effectLst/>
                        </a:rPr>
                        <a:t>比特币交易输出结构</a:t>
                      </a:r>
                      <a:endParaRPr lang="zh-CN" sz="1500" kern="100" dirty="0">
                        <a:solidFill>
                          <a:schemeClr val="tx1"/>
                        </a:solidFill>
                        <a:effectLst/>
                        <a:latin typeface="Calibri" panose="020F0502020204030204" pitchFamily="34" charset="0"/>
                        <a:ea typeface="宋体" charset="-122"/>
                        <a:cs typeface="Times New Roman" panose="02020503050405090304" pitchFamily="18" charset="0"/>
                      </a:endParaRPr>
                    </a:p>
                  </a:txBody>
                  <a:tcPr marL="51435" marR="51435" marT="0" marB="0">
                    <a:solidFill>
                      <a:schemeClr val="tx1">
                        <a:lumMod val="65000"/>
                        <a:lumOff val="35000"/>
                      </a:schemeClr>
                    </a:solidFill>
                  </a:tcPr>
                </a:tc>
                <a:tc hMerge="1">
                  <a:txBody>
                    <a:bodyPr/>
                    <a:lstStyle/>
                    <a:p>
                      <a:endParaRPr lang="zh-CN"/>
                    </a:p>
                  </a:txBody>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0"/>
                  </a:ext>
                </a:extLst>
              </a:tr>
              <a:tr h="310544">
                <a:tc>
                  <a:txBody>
                    <a:bodyPr/>
                    <a:lstStyle/>
                    <a:p>
                      <a:pPr indent="19685" algn="ctr">
                        <a:spcAft>
                          <a:spcPts val="0"/>
                        </a:spcAft>
                      </a:pPr>
                      <a:r>
                        <a:rPr lang="zh-CN" sz="1500" kern="100" dirty="0">
                          <a:effectLst/>
                        </a:rPr>
                        <a:t>数据项</a:t>
                      </a:r>
                      <a:endParaRPr lang="zh-CN" sz="1500" kern="100" dirty="0">
                        <a:solidFill>
                          <a:schemeClr val="tx1"/>
                        </a:solidFill>
                        <a:effectLst/>
                        <a:latin typeface="Calibri" panose="020F0502020204030204" pitchFamily="34" charset="0"/>
                        <a:ea typeface="宋体" charset="-122"/>
                        <a:cs typeface="Times New Roman" panose="02020503050405090304" pitchFamily="18" charset="0"/>
                      </a:endParaRPr>
                    </a:p>
                  </a:txBody>
                  <a:tcPr marL="51435" marR="51435" marT="0" marB="0" anchor="ctr">
                    <a:solidFill>
                      <a:schemeClr val="tx1">
                        <a:lumMod val="65000"/>
                        <a:lumOff val="35000"/>
                      </a:schemeClr>
                    </a:solidFill>
                  </a:tcPr>
                </a:tc>
                <a:tc>
                  <a:txBody>
                    <a:bodyPr/>
                    <a:lstStyle/>
                    <a:p>
                      <a:pPr indent="19685" algn="ctr">
                        <a:spcAft>
                          <a:spcPts val="0"/>
                        </a:spcAft>
                      </a:pPr>
                      <a:r>
                        <a:rPr lang="zh-CN" sz="1500" kern="100">
                          <a:effectLst/>
                        </a:rPr>
                        <a:t>类型</a:t>
                      </a:r>
                      <a:endParaRPr lang="zh-CN" sz="1500" kern="100">
                        <a:solidFill>
                          <a:schemeClr val="tx1"/>
                        </a:solidFill>
                        <a:effectLst/>
                        <a:latin typeface="Calibri" panose="020F0502020204030204" pitchFamily="34" charset="0"/>
                        <a:ea typeface="宋体" charset="-122"/>
                        <a:cs typeface="Times New Roman" panose="02020503050405090304" pitchFamily="18" charset="0"/>
                      </a:endParaRPr>
                    </a:p>
                  </a:txBody>
                  <a:tcPr marL="51435" marR="51435" marT="0" marB="0" anchor="ctr">
                    <a:solidFill>
                      <a:schemeClr val="bg1">
                        <a:lumMod val="85000"/>
                      </a:schemeClr>
                    </a:solidFill>
                  </a:tcPr>
                </a:tc>
                <a:tc>
                  <a:txBody>
                    <a:bodyPr/>
                    <a:lstStyle/>
                    <a:p>
                      <a:pPr indent="19685" algn="ctr">
                        <a:spcAft>
                          <a:spcPts val="0"/>
                        </a:spcAft>
                      </a:pPr>
                      <a:r>
                        <a:rPr lang="zh-CN" sz="1500" kern="100" dirty="0">
                          <a:effectLst/>
                        </a:rPr>
                        <a:t>大小</a:t>
                      </a:r>
                      <a:endParaRPr lang="zh-CN" sz="1500" kern="100" dirty="0">
                        <a:solidFill>
                          <a:schemeClr val="tx1"/>
                        </a:solidFill>
                        <a:effectLst/>
                        <a:latin typeface="Calibri" panose="020F0502020204030204" pitchFamily="34" charset="0"/>
                        <a:ea typeface="宋体" charset="-122"/>
                        <a:cs typeface="Times New Roman" panose="02020503050405090304" pitchFamily="18" charset="0"/>
                      </a:endParaRPr>
                    </a:p>
                  </a:txBody>
                  <a:tcPr marL="51435" marR="51435" marT="0" marB="0" anchor="ctr">
                    <a:solidFill>
                      <a:schemeClr val="bg1">
                        <a:lumMod val="85000"/>
                      </a:schemeClr>
                    </a:solidFill>
                  </a:tcPr>
                </a:tc>
                <a:tc>
                  <a:txBody>
                    <a:bodyPr/>
                    <a:lstStyle/>
                    <a:p>
                      <a:pPr indent="19685" algn="ctr">
                        <a:spcAft>
                          <a:spcPts val="0"/>
                        </a:spcAft>
                      </a:pPr>
                      <a:r>
                        <a:rPr lang="zh-CN" sz="1500" kern="100">
                          <a:effectLst/>
                        </a:rPr>
                        <a:t>描述</a:t>
                      </a:r>
                      <a:endParaRPr lang="zh-CN" sz="1500" kern="100">
                        <a:solidFill>
                          <a:schemeClr val="tx1"/>
                        </a:solidFill>
                        <a:effectLst/>
                        <a:latin typeface="Calibri" panose="020F0502020204030204" pitchFamily="34" charset="0"/>
                        <a:ea typeface="宋体" charset="-122"/>
                        <a:cs typeface="Times New Roman" panose="02020503050405090304" pitchFamily="18" charset="0"/>
                      </a:endParaRPr>
                    </a:p>
                  </a:txBody>
                  <a:tcPr marL="51435" marR="51435" marT="0" marB="0" anchor="ctr">
                    <a:solidFill>
                      <a:schemeClr val="bg1">
                        <a:lumMod val="85000"/>
                      </a:schemeClr>
                    </a:solidFill>
                  </a:tcPr>
                </a:tc>
                <a:extLst>
                  <a:ext uri="{0D108BD9-81ED-4DB2-BD59-A6C34878D82A}">
                    <a16:rowId xmlns:a16="http://schemas.microsoft.com/office/drawing/2014/main" val="10001"/>
                  </a:ext>
                </a:extLst>
              </a:tr>
              <a:tr h="604430">
                <a:tc>
                  <a:txBody>
                    <a:bodyPr/>
                    <a:lstStyle/>
                    <a:p>
                      <a:pPr indent="19685" algn="ctr">
                        <a:spcAft>
                          <a:spcPts val="0"/>
                        </a:spcAft>
                      </a:pPr>
                      <a:r>
                        <a:rPr lang="en-US" sz="1500" kern="100" dirty="0" err="1">
                          <a:effectLst/>
                        </a:rPr>
                        <a:t>nValue</a:t>
                      </a:r>
                      <a:endParaRPr lang="zh-CN" sz="1500" kern="100" dirty="0">
                        <a:solidFill>
                          <a:schemeClr val="tx1"/>
                        </a:solidFill>
                        <a:effectLst/>
                        <a:latin typeface="Calibri" panose="020F0502020204030204" pitchFamily="34" charset="0"/>
                        <a:ea typeface="宋体" charset="-122"/>
                        <a:cs typeface="Times New Roman" panose="02020503050405090304" pitchFamily="18" charset="0"/>
                      </a:endParaRPr>
                    </a:p>
                  </a:txBody>
                  <a:tcPr marL="51435" marR="51435" marT="0" marB="0" anchor="ctr">
                    <a:solidFill>
                      <a:schemeClr val="tx1">
                        <a:lumMod val="65000"/>
                        <a:lumOff val="35000"/>
                      </a:schemeClr>
                    </a:solidFill>
                  </a:tcPr>
                </a:tc>
                <a:tc>
                  <a:txBody>
                    <a:bodyPr/>
                    <a:lstStyle/>
                    <a:p>
                      <a:pPr indent="19685" algn="ctr">
                        <a:spcAft>
                          <a:spcPts val="0"/>
                        </a:spcAft>
                      </a:pPr>
                      <a:r>
                        <a:rPr lang="en-US" sz="1500" kern="100" dirty="0">
                          <a:effectLst/>
                        </a:rPr>
                        <a:t>64</a:t>
                      </a:r>
                      <a:r>
                        <a:rPr lang="zh-CN" sz="1500" kern="100" dirty="0">
                          <a:effectLst/>
                        </a:rPr>
                        <a:t>位无符号整型</a:t>
                      </a:r>
                      <a:endParaRPr lang="zh-CN" sz="1500" kern="100" dirty="0">
                        <a:solidFill>
                          <a:schemeClr val="tx1"/>
                        </a:solidFill>
                        <a:effectLst/>
                        <a:latin typeface="Calibri" panose="020F0502020204030204" pitchFamily="34" charset="0"/>
                        <a:ea typeface="宋体" charset="-122"/>
                        <a:cs typeface="Times New Roman" panose="02020503050405090304" pitchFamily="18" charset="0"/>
                      </a:endParaRPr>
                    </a:p>
                  </a:txBody>
                  <a:tcPr marL="51435" marR="51435" marT="0" marB="0" anchor="ctr">
                    <a:solidFill>
                      <a:schemeClr val="bg2">
                        <a:lumMod val="40000"/>
                        <a:lumOff val="60000"/>
                      </a:schemeClr>
                    </a:solidFill>
                  </a:tcPr>
                </a:tc>
                <a:tc>
                  <a:txBody>
                    <a:bodyPr/>
                    <a:lstStyle/>
                    <a:p>
                      <a:pPr indent="19685" algn="ctr">
                        <a:spcAft>
                          <a:spcPts val="0"/>
                        </a:spcAft>
                      </a:pPr>
                      <a:r>
                        <a:rPr lang="en-US" sz="1500" kern="100" dirty="0">
                          <a:effectLst/>
                        </a:rPr>
                        <a:t>8</a:t>
                      </a:r>
                      <a:r>
                        <a:rPr lang="zh-CN" sz="1500" kern="100" dirty="0">
                          <a:effectLst/>
                        </a:rPr>
                        <a:t>字节</a:t>
                      </a:r>
                      <a:endParaRPr lang="zh-CN" sz="1500" kern="100" dirty="0">
                        <a:solidFill>
                          <a:schemeClr val="tx1"/>
                        </a:solidFill>
                        <a:effectLst/>
                        <a:latin typeface="Calibri" panose="020F0502020204030204" pitchFamily="34" charset="0"/>
                        <a:ea typeface="宋体" charset="-122"/>
                        <a:cs typeface="Times New Roman" panose="02020503050405090304" pitchFamily="18" charset="0"/>
                      </a:endParaRPr>
                    </a:p>
                  </a:txBody>
                  <a:tcPr marL="51435" marR="51435" marT="0" marB="0" anchor="ctr">
                    <a:solidFill>
                      <a:schemeClr val="bg2">
                        <a:lumMod val="40000"/>
                        <a:lumOff val="60000"/>
                      </a:schemeClr>
                    </a:solidFill>
                  </a:tcPr>
                </a:tc>
                <a:tc>
                  <a:txBody>
                    <a:bodyPr/>
                    <a:lstStyle/>
                    <a:p>
                      <a:pPr indent="19685" algn="just">
                        <a:spcAft>
                          <a:spcPts val="0"/>
                        </a:spcAft>
                      </a:pPr>
                      <a:r>
                        <a:rPr lang="zh-CN" sz="1500" kern="100" dirty="0">
                          <a:effectLst/>
                        </a:rPr>
                        <a:t>输出中的比特币数量，单位：聪</a:t>
                      </a:r>
                      <a:endParaRPr lang="zh-CN" sz="1500" kern="100" dirty="0">
                        <a:solidFill>
                          <a:schemeClr val="tx1"/>
                        </a:solidFill>
                        <a:effectLst/>
                        <a:latin typeface="Calibri" panose="020F0502020204030204" pitchFamily="34" charset="0"/>
                        <a:ea typeface="宋体" charset="-122"/>
                        <a:cs typeface="Times New Roman" panose="02020503050405090304" pitchFamily="18" charset="0"/>
                      </a:endParaRPr>
                    </a:p>
                  </a:txBody>
                  <a:tcPr marL="51435" marR="51435" marT="0" marB="0" anchor="ctr">
                    <a:solidFill>
                      <a:schemeClr val="bg2">
                        <a:lumMod val="40000"/>
                        <a:lumOff val="60000"/>
                      </a:schemeClr>
                    </a:solidFill>
                  </a:tcPr>
                </a:tc>
                <a:extLst>
                  <a:ext uri="{0D108BD9-81ED-4DB2-BD59-A6C34878D82A}">
                    <a16:rowId xmlns:a16="http://schemas.microsoft.com/office/drawing/2014/main" val="10002"/>
                  </a:ext>
                </a:extLst>
              </a:tr>
              <a:tr h="604430">
                <a:tc rowSpan="2">
                  <a:txBody>
                    <a:bodyPr/>
                    <a:lstStyle/>
                    <a:p>
                      <a:pPr indent="19685" algn="ctr">
                        <a:spcAft>
                          <a:spcPts val="0"/>
                        </a:spcAft>
                      </a:pPr>
                      <a:r>
                        <a:rPr lang="en-US" sz="1500" kern="100" dirty="0" err="1">
                          <a:effectLst/>
                        </a:rPr>
                        <a:t>scriptPubKey</a:t>
                      </a:r>
                      <a:endParaRPr lang="zh-CN" sz="1500" kern="100" dirty="0">
                        <a:solidFill>
                          <a:schemeClr val="tx1"/>
                        </a:solidFill>
                        <a:effectLst/>
                        <a:latin typeface="Calibri" panose="020F0502020204030204" pitchFamily="34" charset="0"/>
                        <a:ea typeface="宋体" charset="-122"/>
                        <a:cs typeface="Times New Roman" panose="02020503050405090304" pitchFamily="18" charset="0"/>
                      </a:endParaRPr>
                    </a:p>
                  </a:txBody>
                  <a:tcPr marL="51435" marR="51435" marT="0" marB="0" anchor="ctr">
                    <a:solidFill>
                      <a:schemeClr val="tx1">
                        <a:lumMod val="65000"/>
                        <a:lumOff val="35000"/>
                      </a:schemeClr>
                    </a:solidFill>
                  </a:tcPr>
                </a:tc>
                <a:tc>
                  <a:txBody>
                    <a:bodyPr/>
                    <a:lstStyle/>
                    <a:p>
                      <a:pPr indent="19685" algn="ctr">
                        <a:spcAft>
                          <a:spcPts val="0"/>
                        </a:spcAft>
                      </a:pPr>
                      <a:r>
                        <a:rPr lang="zh-CN" sz="1500" kern="100">
                          <a:effectLst/>
                        </a:rPr>
                        <a:t>变长无符号整型</a:t>
                      </a:r>
                      <a:endParaRPr lang="zh-CN" sz="1500" kern="100">
                        <a:solidFill>
                          <a:schemeClr val="tx1"/>
                        </a:solidFill>
                        <a:effectLst/>
                        <a:latin typeface="Calibri" panose="020F0502020204030204" pitchFamily="34" charset="0"/>
                        <a:ea typeface="宋体" charset="-122"/>
                        <a:cs typeface="Times New Roman" panose="02020503050405090304" pitchFamily="18" charset="0"/>
                      </a:endParaRPr>
                    </a:p>
                  </a:txBody>
                  <a:tcPr marL="51435" marR="51435" marT="0" marB="0" anchor="ctr">
                    <a:solidFill>
                      <a:schemeClr val="bg1">
                        <a:lumMod val="85000"/>
                      </a:schemeClr>
                    </a:solidFill>
                  </a:tcPr>
                </a:tc>
                <a:tc>
                  <a:txBody>
                    <a:bodyPr/>
                    <a:lstStyle/>
                    <a:p>
                      <a:pPr indent="19685" algn="ctr">
                        <a:spcAft>
                          <a:spcPts val="0"/>
                        </a:spcAft>
                      </a:pPr>
                      <a:r>
                        <a:rPr lang="en-US" sz="1500" kern="100" dirty="0">
                          <a:effectLst/>
                        </a:rPr>
                        <a:t>1-9</a:t>
                      </a:r>
                      <a:r>
                        <a:rPr lang="zh-CN" sz="1500" kern="100" dirty="0">
                          <a:effectLst/>
                        </a:rPr>
                        <a:t>字节</a:t>
                      </a:r>
                      <a:endParaRPr lang="zh-CN" sz="1500" kern="100" dirty="0">
                        <a:solidFill>
                          <a:schemeClr val="tx1"/>
                        </a:solidFill>
                        <a:effectLst/>
                        <a:latin typeface="Calibri" panose="020F0502020204030204" pitchFamily="34" charset="0"/>
                        <a:ea typeface="宋体" charset="-122"/>
                        <a:cs typeface="Times New Roman" panose="02020503050405090304" pitchFamily="18" charset="0"/>
                      </a:endParaRPr>
                    </a:p>
                  </a:txBody>
                  <a:tcPr marL="51435" marR="51435" marT="0" marB="0" anchor="ctr">
                    <a:solidFill>
                      <a:schemeClr val="bg1">
                        <a:lumMod val="85000"/>
                      </a:schemeClr>
                    </a:solidFill>
                  </a:tcPr>
                </a:tc>
                <a:tc>
                  <a:txBody>
                    <a:bodyPr/>
                    <a:lstStyle/>
                    <a:p>
                      <a:pPr indent="19685" algn="just">
                        <a:spcAft>
                          <a:spcPts val="0"/>
                        </a:spcAft>
                      </a:pPr>
                      <a:r>
                        <a:rPr lang="zh-CN" sz="1500" kern="100" dirty="0">
                          <a:effectLst/>
                        </a:rPr>
                        <a:t>解锁输出脚本长度</a:t>
                      </a:r>
                      <a:endParaRPr lang="zh-CN" sz="1500" kern="100" dirty="0">
                        <a:solidFill>
                          <a:schemeClr val="tx1"/>
                        </a:solidFill>
                        <a:effectLst/>
                        <a:latin typeface="Calibri" panose="020F0502020204030204" pitchFamily="34" charset="0"/>
                        <a:ea typeface="宋体" charset="-122"/>
                        <a:cs typeface="Times New Roman" panose="02020503050405090304" pitchFamily="18" charset="0"/>
                      </a:endParaRPr>
                    </a:p>
                  </a:txBody>
                  <a:tcPr marL="51435" marR="51435" marT="0" marB="0" anchor="ctr">
                    <a:solidFill>
                      <a:schemeClr val="bg1">
                        <a:lumMod val="85000"/>
                      </a:schemeClr>
                    </a:solidFill>
                  </a:tcPr>
                </a:tc>
                <a:extLst>
                  <a:ext uri="{0D108BD9-81ED-4DB2-BD59-A6C34878D82A}">
                    <a16:rowId xmlns:a16="http://schemas.microsoft.com/office/drawing/2014/main" val="10003"/>
                  </a:ext>
                </a:extLst>
              </a:tr>
              <a:tr h="621088">
                <a:tc vMerge="1">
                  <a:txBody>
                    <a:bodyPr/>
                    <a:lstStyle/>
                    <a:p>
                      <a:endParaRPr lang="zh-CN"/>
                    </a:p>
                  </a:txBody>
                  <a:tcPr/>
                </a:tc>
                <a:tc>
                  <a:txBody>
                    <a:bodyPr/>
                    <a:lstStyle/>
                    <a:p>
                      <a:pPr indent="19685" algn="ctr">
                        <a:spcAft>
                          <a:spcPts val="0"/>
                        </a:spcAft>
                      </a:pPr>
                      <a:r>
                        <a:rPr lang="zh-CN" sz="1500" kern="100" dirty="0">
                          <a:effectLst/>
                        </a:rPr>
                        <a:t>字节串</a:t>
                      </a:r>
                      <a:endParaRPr lang="zh-CN" sz="1500" kern="100" dirty="0">
                        <a:solidFill>
                          <a:schemeClr val="tx1"/>
                        </a:solidFill>
                        <a:effectLst/>
                        <a:latin typeface="Calibri" panose="020F0502020204030204" pitchFamily="34" charset="0"/>
                        <a:ea typeface="宋体" charset="-122"/>
                        <a:cs typeface="Times New Roman" panose="02020503050405090304" pitchFamily="18" charset="0"/>
                      </a:endParaRPr>
                    </a:p>
                  </a:txBody>
                  <a:tcPr marL="51435" marR="51435" marT="0" marB="0" anchor="ctr">
                    <a:solidFill>
                      <a:schemeClr val="bg2">
                        <a:lumMod val="40000"/>
                        <a:lumOff val="60000"/>
                      </a:schemeClr>
                    </a:solidFill>
                  </a:tcPr>
                </a:tc>
                <a:tc>
                  <a:txBody>
                    <a:bodyPr/>
                    <a:lstStyle/>
                    <a:p>
                      <a:pPr indent="19685" algn="ctr">
                        <a:spcAft>
                          <a:spcPts val="0"/>
                        </a:spcAft>
                      </a:pPr>
                      <a:r>
                        <a:rPr lang="zh-CN" sz="1500" kern="100" dirty="0">
                          <a:effectLst/>
                        </a:rPr>
                        <a:t>不定</a:t>
                      </a:r>
                      <a:endParaRPr lang="zh-CN" sz="1500" kern="100" dirty="0">
                        <a:solidFill>
                          <a:schemeClr val="tx1"/>
                        </a:solidFill>
                        <a:effectLst/>
                        <a:latin typeface="Calibri" panose="020F0502020204030204" pitchFamily="34" charset="0"/>
                        <a:ea typeface="宋体" charset="-122"/>
                        <a:cs typeface="Times New Roman" panose="02020503050405090304" pitchFamily="18" charset="0"/>
                      </a:endParaRPr>
                    </a:p>
                  </a:txBody>
                  <a:tcPr marL="51435" marR="51435" marT="0" marB="0" anchor="ctr">
                    <a:solidFill>
                      <a:schemeClr val="bg2">
                        <a:lumMod val="40000"/>
                        <a:lumOff val="60000"/>
                      </a:schemeClr>
                    </a:solidFill>
                  </a:tcPr>
                </a:tc>
                <a:tc>
                  <a:txBody>
                    <a:bodyPr/>
                    <a:lstStyle/>
                    <a:p>
                      <a:pPr indent="19685" algn="just">
                        <a:spcAft>
                          <a:spcPts val="0"/>
                        </a:spcAft>
                      </a:pPr>
                      <a:r>
                        <a:rPr lang="zh-CN" sz="1500" kern="100" dirty="0">
                          <a:effectLst/>
                        </a:rPr>
                        <a:t>用于锁定的脚本，能够解锁脚本才使用这个输出</a:t>
                      </a:r>
                      <a:endParaRPr lang="zh-CN" sz="1500" kern="100" dirty="0">
                        <a:solidFill>
                          <a:schemeClr val="tx1"/>
                        </a:solidFill>
                        <a:effectLst/>
                        <a:latin typeface="Calibri" panose="020F0502020204030204" pitchFamily="34" charset="0"/>
                        <a:ea typeface="宋体" charset="-122"/>
                        <a:cs typeface="Times New Roman" panose="02020503050405090304" pitchFamily="18" charset="0"/>
                      </a:endParaRPr>
                    </a:p>
                  </a:txBody>
                  <a:tcPr marL="51435" marR="51435" marT="0" marB="0" anchor="ctr">
                    <a:solidFill>
                      <a:schemeClr val="bg2">
                        <a:lumMod val="40000"/>
                        <a:lumOff val="60000"/>
                      </a:schemeClr>
                    </a:solidFill>
                  </a:tcPr>
                </a:tc>
                <a:extLst>
                  <a:ext uri="{0D108BD9-81ED-4DB2-BD59-A6C34878D82A}">
                    <a16:rowId xmlns:a16="http://schemas.microsoft.com/office/drawing/2014/main" val="10004"/>
                  </a:ext>
                </a:extLst>
              </a:tr>
            </a:tbl>
          </a:graphicData>
        </a:graphic>
      </p:graphicFrame>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输入</a:t>
            </a:r>
            <a:endParaRPr lang="en-US" altLang="zh-CN" dirty="0"/>
          </a:p>
        </p:txBody>
      </p:sp>
      <p:sp>
        <p:nvSpPr>
          <p:cNvPr id="3" name="内容占位符 2"/>
          <p:cNvSpPr>
            <a:spLocks noGrp="1"/>
          </p:cNvSpPr>
          <p:nvPr>
            <p:ph idx="1"/>
          </p:nvPr>
        </p:nvSpPr>
        <p:spPr>
          <a:xfrm>
            <a:off x="219884" y="989149"/>
            <a:ext cx="8318997" cy="3959368"/>
          </a:xfrm>
        </p:spPr>
        <p:txBody>
          <a:bodyPr>
            <a:normAutofit fontScale="77500" lnSpcReduction="20000"/>
          </a:bodyPr>
          <a:lstStyle/>
          <a:p>
            <a:pPr fontAlgn="auto">
              <a:lnSpc>
                <a:spcPct val="130000"/>
              </a:lnSpc>
            </a:pPr>
            <a:r>
              <a:rPr lang="zh-CN" altLang="en-US" dirty="0"/>
              <a:t>交易的输入</a:t>
            </a:r>
            <a:endParaRPr lang="en-US" altLang="zh-CN" dirty="0"/>
          </a:p>
          <a:p>
            <a:pPr lvl="1">
              <a:lnSpc>
                <a:spcPct val="130000"/>
              </a:lnSpc>
            </a:pPr>
            <a:r>
              <a:rPr lang="zh-CN" altLang="en-US" sz="2175" dirty="0">
                <a:solidFill>
                  <a:prstClr val="black"/>
                </a:solidFill>
              </a:rPr>
              <a:t>交易输入的比特币不能凭空产生，必须引用和解锁一个已完成的其他交易的一个输出</a:t>
            </a:r>
          </a:p>
          <a:p>
            <a:pPr lvl="1">
              <a:lnSpc>
                <a:spcPct val="130000"/>
              </a:lnSpc>
            </a:pPr>
            <a:r>
              <a:rPr lang="zh-CN" altLang="en-US" sz="2175" dirty="0">
                <a:solidFill>
                  <a:prstClr val="black"/>
                </a:solidFill>
              </a:rPr>
              <a:t>如图所示，在交易</a:t>
            </a:r>
            <a:r>
              <a:rPr lang="en-GB" altLang="zh-CN" sz="2175" dirty="0">
                <a:solidFill>
                  <a:prstClr val="black"/>
                </a:solidFill>
              </a:rPr>
              <a:t>A</a:t>
            </a:r>
            <a:r>
              <a:rPr lang="zh-CN" altLang="en-US" sz="2175" dirty="0">
                <a:solidFill>
                  <a:prstClr val="black"/>
                </a:solidFill>
              </a:rPr>
              <a:t>中，</a:t>
            </a:r>
            <a:r>
              <a:rPr lang="en-GB" altLang="zh-CN" sz="2175" dirty="0">
                <a:solidFill>
                  <a:prstClr val="black"/>
                </a:solidFill>
              </a:rPr>
              <a:t>Bob</a:t>
            </a:r>
            <a:r>
              <a:rPr lang="zh-CN" altLang="en-US" sz="2175" dirty="0">
                <a:solidFill>
                  <a:prstClr val="black"/>
                </a:solidFill>
              </a:rPr>
              <a:t>获得</a:t>
            </a:r>
            <a:r>
              <a:rPr lang="en-GB" altLang="zh-CN" sz="2175" dirty="0">
                <a:solidFill>
                  <a:prstClr val="black"/>
                </a:solidFill>
              </a:rPr>
              <a:t>Alice</a:t>
            </a:r>
            <a:r>
              <a:rPr lang="zh-CN" altLang="en-US" sz="2175" dirty="0">
                <a:solidFill>
                  <a:prstClr val="black"/>
                </a:solidFill>
              </a:rPr>
              <a:t>转来的</a:t>
            </a:r>
            <a:r>
              <a:rPr lang="en-US" altLang="zh-CN" sz="2175" dirty="0">
                <a:solidFill>
                  <a:prstClr val="black"/>
                </a:solidFill>
              </a:rPr>
              <a:t>1</a:t>
            </a:r>
            <a:r>
              <a:rPr lang="zh-CN" altLang="en-US" sz="2175" dirty="0">
                <a:solidFill>
                  <a:prstClr val="black"/>
                </a:solidFill>
              </a:rPr>
              <a:t>个</a:t>
            </a:r>
            <a:r>
              <a:rPr lang="en-GB" altLang="zh-CN" sz="2175" dirty="0">
                <a:solidFill>
                  <a:prstClr val="black"/>
                </a:solidFill>
              </a:rPr>
              <a:t>BTC</a:t>
            </a:r>
            <a:r>
              <a:rPr lang="zh-CN" altLang="en-GB" sz="2175" dirty="0">
                <a:solidFill>
                  <a:prstClr val="black"/>
                </a:solidFill>
              </a:rPr>
              <a:t>；</a:t>
            </a:r>
            <a:r>
              <a:rPr lang="zh-CN" altLang="en-US" sz="2175" dirty="0">
                <a:solidFill>
                  <a:prstClr val="black"/>
                </a:solidFill>
              </a:rPr>
              <a:t>而在交易</a:t>
            </a:r>
            <a:r>
              <a:rPr lang="en-GB" altLang="zh-CN" sz="2175" dirty="0">
                <a:solidFill>
                  <a:prstClr val="black"/>
                </a:solidFill>
              </a:rPr>
              <a:t>B</a:t>
            </a:r>
            <a:r>
              <a:rPr lang="zh-CN" altLang="en-US" sz="2175" dirty="0">
                <a:solidFill>
                  <a:prstClr val="black"/>
                </a:solidFill>
              </a:rPr>
              <a:t>中，</a:t>
            </a:r>
            <a:r>
              <a:rPr lang="en-GB" altLang="zh-CN" sz="2175" dirty="0">
                <a:solidFill>
                  <a:prstClr val="black"/>
                </a:solidFill>
              </a:rPr>
              <a:t>Bob</a:t>
            </a:r>
            <a:r>
              <a:rPr lang="zh-CN" altLang="en-US" sz="2175" dirty="0">
                <a:solidFill>
                  <a:prstClr val="black"/>
                </a:solidFill>
              </a:rPr>
              <a:t>想把这</a:t>
            </a:r>
            <a:r>
              <a:rPr lang="en-US" altLang="zh-CN" sz="2175" dirty="0">
                <a:solidFill>
                  <a:prstClr val="black"/>
                </a:solidFill>
              </a:rPr>
              <a:t>1</a:t>
            </a:r>
            <a:r>
              <a:rPr lang="zh-CN" altLang="en-US" sz="2175" dirty="0">
                <a:solidFill>
                  <a:prstClr val="black"/>
                </a:solidFill>
              </a:rPr>
              <a:t>个</a:t>
            </a:r>
            <a:r>
              <a:rPr lang="en-GB" altLang="zh-CN" sz="2175" dirty="0">
                <a:solidFill>
                  <a:prstClr val="black"/>
                </a:solidFill>
              </a:rPr>
              <a:t>BTC</a:t>
            </a:r>
            <a:r>
              <a:rPr lang="zh-CN" altLang="en-US" sz="2175" dirty="0">
                <a:solidFill>
                  <a:prstClr val="black"/>
                </a:solidFill>
              </a:rPr>
              <a:t>转给</a:t>
            </a:r>
            <a:r>
              <a:rPr lang="en-GB" altLang="zh-CN" sz="2175" dirty="0">
                <a:solidFill>
                  <a:prstClr val="black"/>
                </a:solidFill>
              </a:rPr>
              <a:t>Cathy</a:t>
            </a:r>
            <a:r>
              <a:rPr lang="zh-CN" altLang="en-GB" sz="2175" dirty="0">
                <a:solidFill>
                  <a:prstClr val="black"/>
                </a:solidFill>
              </a:rPr>
              <a:t>。</a:t>
            </a:r>
            <a:r>
              <a:rPr lang="zh-CN" altLang="en-US" sz="2175" dirty="0">
                <a:solidFill>
                  <a:prstClr val="black"/>
                </a:solidFill>
              </a:rPr>
              <a:t>所以在交易</a:t>
            </a:r>
            <a:r>
              <a:rPr lang="en-GB" altLang="zh-CN" sz="2175" dirty="0">
                <a:solidFill>
                  <a:prstClr val="black"/>
                </a:solidFill>
              </a:rPr>
              <a:t>B</a:t>
            </a:r>
            <a:r>
              <a:rPr lang="zh-CN" altLang="en-US" sz="2175" dirty="0">
                <a:solidFill>
                  <a:prstClr val="black"/>
                </a:solidFill>
              </a:rPr>
              <a:t>中，他需要构造一个输入来引用交易</a:t>
            </a:r>
            <a:r>
              <a:rPr lang="en-GB" altLang="zh-CN" sz="2175" dirty="0">
                <a:solidFill>
                  <a:prstClr val="black"/>
                </a:solidFill>
              </a:rPr>
              <a:t>B</a:t>
            </a:r>
            <a:r>
              <a:rPr lang="zh-CN" altLang="en-US" sz="2175" dirty="0">
                <a:solidFill>
                  <a:prstClr val="black"/>
                </a:solidFill>
              </a:rPr>
              <a:t>的这个输出。相当于他把交易</a:t>
            </a:r>
            <a:r>
              <a:rPr lang="en-GB" altLang="zh-CN" sz="2175" dirty="0">
                <a:solidFill>
                  <a:prstClr val="black"/>
                </a:solidFill>
              </a:rPr>
              <a:t>A</a:t>
            </a:r>
            <a:r>
              <a:rPr lang="zh-CN" altLang="en-US" sz="2175" dirty="0">
                <a:solidFill>
                  <a:prstClr val="black"/>
                </a:solidFill>
              </a:rPr>
              <a:t>中的输出作为交易</a:t>
            </a:r>
            <a:r>
              <a:rPr lang="en-GB" altLang="zh-CN" sz="2175" dirty="0">
                <a:solidFill>
                  <a:prstClr val="black"/>
                </a:solidFill>
              </a:rPr>
              <a:t>B</a:t>
            </a:r>
            <a:r>
              <a:rPr lang="zh-CN" altLang="en-US" sz="2175" dirty="0">
                <a:solidFill>
                  <a:prstClr val="black"/>
                </a:solidFill>
              </a:rPr>
              <a:t>中的输入</a:t>
            </a:r>
            <a:endParaRPr lang="en-US" altLang="zh-CN" sz="2175" dirty="0"/>
          </a:p>
          <a:p>
            <a:pPr fontAlgn="auto">
              <a:lnSpc>
                <a:spcPct val="130000"/>
              </a:lnSpc>
            </a:pPr>
            <a:r>
              <a:rPr lang="zh-CN" altLang="en-US" dirty="0"/>
              <a:t>交易的组成</a:t>
            </a:r>
          </a:p>
          <a:p>
            <a:pPr lvl="1">
              <a:lnSpc>
                <a:spcPct val="130000"/>
              </a:lnSpc>
            </a:pPr>
            <a:r>
              <a:rPr lang="zh-CN" altLang="en-US" sz="2175" dirty="0">
                <a:solidFill>
                  <a:prstClr val="black"/>
                </a:solidFill>
              </a:rPr>
              <a:t>交易输入由两个部分组成</a:t>
            </a:r>
            <a:r>
              <a:rPr lang="en-US" altLang="zh-CN" sz="2175" dirty="0">
                <a:solidFill>
                  <a:prstClr val="black"/>
                </a:solidFill>
              </a:rPr>
              <a:t>——</a:t>
            </a:r>
            <a:r>
              <a:rPr lang="zh-CN" altLang="en-US" sz="2175" dirty="0">
                <a:solidFill>
                  <a:prstClr val="black"/>
                </a:solidFill>
              </a:rPr>
              <a:t>使用到的前一个交易输出的引用和用于解锁这个输出的一个解锁脚本。其中对输出的引用通过交易的哈希值和输出在这个交易中的位置决定，而解锁脚本通常使用了用户的密钥生成，只有用户本人才能够生成解锁脚本</a:t>
            </a:r>
          </a:p>
          <a:p>
            <a:pPr lvl="1">
              <a:lnSpc>
                <a:spcPct val="130000"/>
              </a:lnSpc>
            </a:pPr>
            <a:endParaRPr lang="zh-CN" altLang="en-US" dirty="0">
              <a:solidFill>
                <a:prstClr val="black"/>
              </a:solidFill>
            </a:endParaRPr>
          </a:p>
        </p:txBody>
      </p:sp>
      <p:sp>
        <p:nvSpPr>
          <p:cNvPr id="5" name="文本框 4"/>
          <p:cNvSpPr txBox="1"/>
          <p:nvPr/>
        </p:nvSpPr>
        <p:spPr>
          <a:xfrm>
            <a:off x="3768576" y="6197340"/>
            <a:ext cx="2608406" cy="300082"/>
          </a:xfrm>
          <a:prstGeom prst="rect">
            <a:avLst/>
          </a:prstGeom>
          <a:noFill/>
        </p:spPr>
        <p:txBody>
          <a:bodyPr wrap="none" rtlCol="0">
            <a:spAutoFit/>
          </a:bodyPr>
          <a:lstStyle/>
          <a:p>
            <a:r>
              <a:rPr kumimoji="1" lang="zh-CN" altLang="en-US" sz="1350" dirty="0"/>
              <a:t>输入对前一个交易的输出的引用</a:t>
            </a:r>
          </a:p>
        </p:txBody>
      </p:sp>
      <p:pic>
        <p:nvPicPr>
          <p:cNvPr id="6" name="图片 5"/>
          <p:cNvPicPr>
            <a:picLocks noChangeAspect="1"/>
          </p:cNvPicPr>
          <p:nvPr/>
        </p:nvPicPr>
        <p:blipFill>
          <a:blip r:embed="rId3"/>
          <a:stretch>
            <a:fillRect/>
          </a:stretch>
        </p:blipFill>
        <p:spPr>
          <a:xfrm>
            <a:off x="2303106" y="4775959"/>
            <a:ext cx="5539345" cy="1271209"/>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输入  </a:t>
            </a:r>
            <a:r>
              <a:rPr kumimoji="1" lang="en-US" altLang="zh-CN" dirty="0">
                <a:solidFill>
                  <a:prstClr val="black"/>
                </a:solidFill>
              </a:rPr>
              <a:t>(cont.)</a:t>
            </a:r>
            <a:endParaRPr lang="en-US" altLang="zh-CN" dirty="0"/>
          </a:p>
        </p:txBody>
      </p:sp>
      <p:sp>
        <p:nvSpPr>
          <p:cNvPr id="3" name="内容占位符 2"/>
          <p:cNvSpPr>
            <a:spLocks noGrp="1"/>
          </p:cNvSpPr>
          <p:nvPr>
            <p:ph idx="1"/>
          </p:nvPr>
        </p:nvSpPr>
        <p:spPr>
          <a:xfrm>
            <a:off x="402454" y="1376773"/>
            <a:ext cx="7733017" cy="2052361"/>
          </a:xfrm>
        </p:spPr>
        <p:txBody>
          <a:bodyPr>
            <a:normAutofit fontScale="70000" lnSpcReduction="20000"/>
          </a:bodyPr>
          <a:lstStyle/>
          <a:p>
            <a:pPr fontAlgn="auto">
              <a:lnSpc>
                <a:spcPct val="130000"/>
              </a:lnSpc>
            </a:pPr>
            <a:r>
              <a:rPr lang="zh-CN" altLang="en-US" dirty="0"/>
              <a:t>多个输入的交易</a:t>
            </a:r>
          </a:p>
          <a:p>
            <a:pPr lvl="1">
              <a:lnSpc>
                <a:spcPct val="130000"/>
              </a:lnSpc>
            </a:pPr>
            <a:r>
              <a:rPr lang="zh-CN" altLang="en-US" dirty="0">
                <a:solidFill>
                  <a:prstClr val="black"/>
                </a:solidFill>
              </a:rPr>
              <a:t>同样地，交易的输入也可以有许多个。如图</a:t>
            </a:r>
            <a:r>
              <a:rPr lang="en-US" altLang="zh-CN" dirty="0">
                <a:solidFill>
                  <a:prstClr val="black"/>
                </a:solidFill>
              </a:rPr>
              <a:t>2.7</a:t>
            </a:r>
            <a:r>
              <a:rPr lang="zh-CN" altLang="en-US" dirty="0">
                <a:solidFill>
                  <a:prstClr val="black"/>
                </a:solidFill>
              </a:rPr>
              <a:t>所示，当 </a:t>
            </a:r>
            <a:r>
              <a:rPr lang="en-GB" altLang="zh-CN" dirty="0">
                <a:solidFill>
                  <a:prstClr val="black"/>
                </a:solidFill>
              </a:rPr>
              <a:t>Bob</a:t>
            </a:r>
            <a:r>
              <a:rPr lang="zh-CN" altLang="en-US" dirty="0">
                <a:solidFill>
                  <a:prstClr val="black"/>
                </a:solidFill>
              </a:rPr>
              <a:t> 想要向 </a:t>
            </a:r>
            <a:r>
              <a:rPr lang="en-GB" altLang="zh-CN" dirty="0">
                <a:solidFill>
                  <a:prstClr val="black"/>
                </a:solidFill>
              </a:rPr>
              <a:t>Cathy</a:t>
            </a:r>
            <a:r>
              <a:rPr lang="zh-CN" altLang="en-US" dirty="0">
                <a:solidFill>
                  <a:prstClr val="black"/>
                </a:solidFill>
              </a:rPr>
              <a:t> 转账</a:t>
            </a:r>
            <a:r>
              <a:rPr lang="en-US" altLang="zh-CN" dirty="0">
                <a:solidFill>
                  <a:prstClr val="black"/>
                </a:solidFill>
              </a:rPr>
              <a:t>2</a:t>
            </a:r>
            <a:r>
              <a:rPr lang="zh-CN" altLang="en-US" dirty="0">
                <a:solidFill>
                  <a:prstClr val="black"/>
                </a:solidFill>
              </a:rPr>
              <a:t>个</a:t>
            </a:r>
            <a:r>
              <a:rPr lang="en-GB" altLang="zh-CN" dirty="0">
                <a:solidFill>
                  <a:prstClr val="black"/>
                </a:solidFill>
              </a:rPr>
              <a:t>BTC</a:t>
            </a:r>
            <a:r>
              <a:rPr lang="zh-CN" altLang="en-US" dirty="0">
                <a:solidFill>
                  <a:prstClr val="black"/>
                </a:solidFill>
              </a:rPr>
              <a:t>的时候，仅仅一个来自 </a:t>
            </a:r>
            <a:r>
              <a:rPr lang="en-GB" altLang="zh-CN" dirty="0">
                <a:solidFill>
                  <a:prstClr val="black"/>
                </a:solidFill>
              </a:rPr>
              <a:t>Alice</a:t>
            </a:r>
            <a:r>
              <a:rPr lang="zh-CN" altLang="en-US" dirty="0">
                <a:solidFill>
                  <a:prstClr val="black"/>
                </a:solidFill>
              </a:rPr>
              <a:t> 转账得来的输出是不够的，所以还得加上另一个属于 </a:t>
            </a:r>
            <a:r>
              <a:rPr lang="en-GB" altLang="zh-CN" dirty="0">
                <a:solidFill>
                  <a:prstClr val="black"/>
                </a:solidFill>
              </a:rPr>
              <a:t>Bob</a:t>
            </a:r>
            <a:r>
              <a:rPr lang="zh-CN" altLang="en-US" dirty="0">
                <a:solidFill>
                  <a:prstClr val="black"/>
                </a:solidFill>
              </a:rPr>
              <a:t> 的交易输出。</a:t>
            </a:r>
          </a:p>
          <a:p>
            <a:pPr lvl="1">
              <a:lnSpc>
                <a:spcPct val="130000"/>
              </a:lnSpc>
            </a:pPr>
            <a:endParaRPr lang="zh-CN" altLang="en-US" dirty="0">
              <a:solidFill>
                <a:prstClr val="black"/>
              </a:solidFill>
            </a:endParaRPr>
          </a:p>
        </p:txBody>
      </p:sp>
      <p:pic>
        <p:nvPicPr>
          <p:cNvPr id="4" name="图片 3"/>
          <p:cNvPicPr>
            <a:picLocks noChangeAspect="1"/>
          </p:cNvPicPr>
          <p:nvPr/>
        </p:nvPicPr>
        <p:blipFill>
          <a:blip r:embed="rId3"/>
          <a:stretch>
            <a:fillRect/>
          </a:stretch>
        </p:blipFill>
        <p:spPr>
          <a:xfrm>
            <a:off x="1488155" y="3596224"/>
            <a:ext cx="5697695" cy="1861199"/>
          </a:xfrm>
          <a:prstGeom prst="rect">
            <a:avLst/>
          </a:prstGeom>
        </p:spPr>
      </p:pic>
      <p:sp>
        <p:nvSpPr>
          <p:cNvPr id="8" name="文本框 7"/>
          <p:cNvSpPr txBox="1"/>
          <p:nvPr/>
        </p:nvSpPr>
        <p:spPr>
          <a:xfrm>
            <a:off x="3661817" y="5624512"/>
            <a:ext cx="1396536" cy="300082"/>
          </a:xfrm>
          <a:prstGeom prst="rect">
            <a:avLst/>
          </a:prstGeom>
          <a:noFill/>
        </p:spPr>
        <p:txBody>
          <a:bodyPr wrap="none" rtlCol="0">
            <a:spAutoFit/>
          </a:bodyPr>
          <a:lstStyle/>
          <a:p>
            <a:r>
              <a:rPr kumimoji="1" lang="zh-CN" altLang="en-US" sz="1350" dirty="0"/>
              <a:t>多个输入的交易</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输入  </a:t>
            </a:r>
            <a:r>
              <a:rPr kumimoji="1" lang="en-US" altLang="zh-CN" dirty="0">
                <a:solidFill>
                  <a:prstClr val="black"/>
                </a:solidFill>
              </a:rPr>
              <a:t>(cont.)</a:t>
            </a:r>
            <a:endParaRPr lang="en-US" altLang="zh-CN" dirty="0"/>
          </a:p>
        </p:txBody>
      </p:sp>
      <p:sp>
        <p:nvSpPr>
          <p:cNvPr id="3" name="内容占位符 2"/>
          <p:cNvSpPr>
            <a:spLocks noGrp="1"/>
          </p:cNvSpPr>
          <p:nvPr>
            <p:ph idx="1"/>
          </p:nvPr>
        </p:nvSpPr>
        <p:spPr>
          <a:xfrm>
            <a:off x="628652" y="1500579"/>
            <a:ext cx="7416705" cy="603554"/>
          </a:xfrm>
        </p:spPr>
        <p:txBody>
          <a:bodyPr>
            <a:normAutofit lnSpcReduction="10000"/>
          </a:bodyPr>
          <a:lstStyle/>
          <a:p>
            <a:pPr fontAlgn="auto">
              <a:lnSpc>
                <a:spcPct val="130000"/>
              </a:lnSpc>
            </a:pPr>
            <a:r>
              <a:rPr lang="zh-CN" altLang="en-US" dirty="0"/>
              <a:t>交易输入结构</a:t>
            </a:r>
          </a:p>
        </p:txBody>
      </p:sp>
      <p:sp>
        <p:nvSpPr>
          <p:cNvPr id="7" name="灯片编号占位符 6"/>
          <p:cNvSpPr>
            <a:spLocks noGrp="1"/>
          </p:cNvSpPr>
          <p:nvPr>
            <p:ph type="sldNum" sz="quarter" idx="4294967295"/>
          </p:nvPr>
        </p:nvSpPr>
        <p:spPr>
          <a:xfrm>
            <a:off x="6790459" y="5624513"/>
            <a:ext cx="2057400" cy="273844"/>
          </a:xfrm>
          <a:prstGeom prst="rect">
            <a:avLst/>
          </a:prstGeom>
        </p:spPr>
        <p:txBody>
          <a:bodyPr/>
          <a:lstStyle/>
          <a:p>
            <a:fld id="{8D4D1E41-7A09-AB4A-A4E1-09765ADA2698}" type="slidenum">
              <a:rPr kumimoji="1" lang="zh-CN" altLang="en-US" smtClean="0"/>
              <a:t>37</a:t>
            </a:fld>
            <a:endParaRPr kumimoji="1" lang="zh-CN" altLang="en-US" dirty="0"/>
          </a:p>
        </p:txBody>
      </p:sp>
      <p:graphicFrame>
        <p:nvGraphicFramePr>
          <p:cNvPr id="5" name="表格 4"/>
          <p:cNvGraphicFramePr>
            <a:graphicFrameLocks noGrp="1"/>
          </p:cNvGraphicFramePr>
          <p:nvPr/>
        </p:nvGraphicFramePr>
        <p:xfrm>
          <a:off x="1095069" y="2366683"/>
          <a:ext cx="6950288" cy="3075052"/>
        </p:xfrm>
        <a:graphic>
          <a:graphicData uri="http://schemas.openxmlformats.org/drawingml/2006/table">
            <a:tbl>
              <a:tblPr firstRow="1" firstCol="1" bandRow="1">
                <a:tableStyleId>{7DF18680-E054-41AD-8BC1-D1AEF772440D}</a:tableStyleId>
              </a:tblPr>
              <a:tblGrid>
                <a:gridCol w="1220639">
                  <a:extLst>
                    <a:ext uri="{9D8B030D-6E8A-4147-A177-3AD203B41FA5}">
                      <a16:colId xmlns:a16="http://schemas.microsoft.com/office/drawing/2014/main" val="20000"/>
                    </a:ext>
                  </a:extLst>
                </a:gridCol>
                <a:gridCol w="1220639">
                  <a:extLst>
                    <a:ext uri="{9D8B030D-6E8A-4147-A177-3AD203B41FA5}">
                      <a16:colId xmlns:a16="http://schemas.microsoft.com/office/drawing/2014/main" val="20001"/>
                    </a:ext>
                  </a:extLst>
                </a:gridCol>
                <a:gridCol w="1831951">
                  <a:extLst>
                    <a:ext uri="{9D8B030D-6E8A-4147-A177-3AD203B41FA5}">
                      <a16:colId xmlns:a16="http://schemas.microsoft.com/office/drawing/2014/main" val="20002"/>
                    </a:ext>
                  </a:extLst>
                </a:gridCol>
                <a:gridCol w="845108">
                  <a:extLst>
                    <a:ext uri="{9D8B030D-6E8A-4147-A177-3AD203B41FA5}">
                      <a16:colId xmlns:a16="http://schemas.microsoft.com/office/drawing/2014/main" val="20003"/>
                    </a:ext>
                  </a:extLst>
                </a:gridCol>
                <a:gridCol w="1831951">
                  <a:extLst>
                    <a:ext uri="{9D8B030D-6E8A-4147-A177-3AD203B41FA5}">
                      <a16:colId xmlns:a16="http://schemas.microsoft.com/office/drawing/2014/main" val="20004"/>
                    </a:ext>
                  </a:extLst>
                </a:gridCol>
              </a:tblGrid>
              <a:tr h="443752">
                <a:tc gridSpan="5">
                  <a:txBody>
                    <a:bodyPr/>
                    <a:lstStyle/>
                    <a:p>
                      <a:pPr algn="ctr">
                        <a:lnSpc>
                          <a:spcPct val="150000"/>
                        </a:lnSpc>
                        <a:spcAft>
                          <a:spcPts val="0"/>
                        </a:spcAft>
                      </a:pPr>
                      <a:r>
                        <a:rPr lang="zh-CN" sz="1500" kern="100" dirty="0">
                          <a:effectLst/>
                        </a:rPr>
                        <a:t>比特币交易输入结构</a:t>
                      </a:r>
                      <a:endParaRPr lang="zh-CN" sz="1500" kern="100" dirty="0">
                        <a:effectLst/>
                        <a:latin typeface="Calibri" panose="020F0502020204030204" pitchFamily="34" charset="0"/>
                        <a:ea typeface="宋体" charset="-122"/>
                        <a:cs typeface="Times New Roman" panose="02020503050405090304" pitchFamily="18" charset="0"/>
                      </a:endParaRPr>
                    </a:p>
                  </a:txBody>
                  <a:tcPr marL="51435" marR="51435" marT="0" marB="0">
                    <a:solidFill>
                      <a:schemeClr val="tx1">
                        <a:lumMod val="65000"/>
                        <a:lumOff val="35000"/>
                      </a:schemeClr>
                    </a:solidFill>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0"/>
                  </a:ext>
                </a:extLst>
              </a:tr>
              <a:tr h="292366">
                <a:tc>
                  <a:txBody>
                    <a:bodyPr/>
                    <a:lstStyle/>
                    <a:p>
                      <a:pPr algn="ctr">
                        <a:spcAft>
                          <a:spcPts val="0"/>
                        </a:spcAft>
                      </a:pPr>
                      <a:r>
                        <a:rPr lang="zh-CN" sz="1500" kern="100">
                          <a:effectLst/>
                        </a:rPr>
                        <a:t>数据项</a:t>
                      </a:r>
                      <a:endParaRPr lang="zh-CN" sz="1500" kern="100">
                        <a:effectLst/>
                        <a:latin typeface="Calibri" panose="020F0502020204030204" pitchFamily="34" charset="0"/>
                        <a:ea typeface="宋体" charset="-122"/>
                        <a:cs typeface="Times New Roman" panose="02020503050405090304" pitchFamily="18" charset="0"/>
                      </a:endParaRPr>
                    </a:p>
                  </a:txBody>
                  <a:tcPr marL="51435" marR="51435" marT="0" marB="0">
                    <a:solidFill>
                      <a:schemeClr val="tx1">
                        <a:lumMod val="65000"/>
                        <a:lumOff val="35000"/>
                      </a:schemeClr>
                    </a:solidFill>
                  </a:tcPr>
                </a:tc>
                <a:tc>
                  <a:txBody>
                    <a:bodyPr/>
                    <a:lstStyle/>
                    <a:p>
                      <a:pPr algn="ctr">
                        <a:spcAft>
                          <a:spcPts val="0"/>
                        </a:spcAft>
                      </a:pPr>
                      <a:r>
                        <a:rPr lang="zh-CN" sz="1500" kern="100">
                          <a:effectLst/>
                        </a:rPr>
                        <a:t>类型</a:t>
                      </a:r>
                      <a:endParaRPr lang="zh-CN" sz="1500" kern="100">
                        <a:effectLst/>
                        <a:latin typeface="Calibri" panose="020F0502020204030204" pitchFamily="34" charset="0"/>
                        <a:ea typeface="宋体" charset="-122"/>
                        <a:cs typeface="Times New Roman" panose="02020503050405090304" pitchFamily="18" charset="0"/>
                      </a:endParaRPr>
                    </a:p>
                  </a:txBody>
                  <a:tcPr marL="51435" marR="51435" marT="0" marB="0"/>
                </a:tc>
                <a:tc>
                  <a:txBody>
                    <a:bodyPr/>
                    <a:lstStyle/>
                    <a:p>
                      <a:pPr algn="ctr">
                        <a:spcAft>
                          <a:spcPts val="0"/>
                        </a:spcAft>
                      </a:pPr>
                      <a:r>
                        <a:rPr lang="zh-CN" sz="1500" kern="100">
                          <a:effectLst/>
                        </a:rPr>
                        <a:t>大小</a:t>
                      </a:r>
                      <a:endParaRPr lang="zh-CN" sz="1500" kern="100">
                        <a:effectLst/>
                        <a:latin typeface="Calibri" panose="020F0502020204030204" pitchFamily="34" charset="0"/>
                        <a:ea typeface="宋体" charset="-122"/>
                        <a:cs typeface="Times New Roman" panose="02020503050405090304" pitchFamily="18" charset="0"/>
                      </a:endParaRPr>
                    </a:p>
                  </a:txBody>
                  <a:tcPr marL="51435" marR="51435" marT="0" marB="0"/>
                </a:tc>
                <a:tc gridSpan="2">
                  <a:txBody>
                    <a:bodyPr/>
                    <a:lstStyle/>
                    <a:p>
                      <a:pPr algn="ctr">
                        <a:spcAft>
                          <a:spcPts val="0"/>
                        </a:spcAft>
                      </a:pPr>
                      <a:r>
                        <a:rPr lang="zh-CN" sz="1500" kern="100">
                          <a:effectLst/>
                        </a:rPr>
                        <a:t>描述</a:t>
                      </a:r>
                      <a:endParaRPr lang="zh-CN" sz="1500" kern="100">
                        <a:effectLst/>
                        <a:latin typeface="Calibri" panose="020F0502020204030204" pitchFamily="34" charset="0"/>
                        <a:ea typeface="宋体" charset="-122"/>
                        <a:cs typeface="Times New Roman" panose="02020503050405090304" pitchFamily="18" charset="0"/>
                      </a:endParaRPr>
                    </a:p>
                  </a:txBody>
                  <a:tcPr marL="51435" marR="51435" marT="0" marB="0"/>
                </a:tc>
                <a:tc hMerge="1">
                  <a:txBody>
                    <a:bodyPr/>
                    <a:lstStyle/>
                    <a:p>
                      <a:endParaRPr lang="zh-CN"/>
                    </a:p>
                  </a:txBody>
                  <a:tcPr/>
                </a:tc>
                <a:extLst>
                  <a:ext uri="{0D108BD9-81ED-4DB2-BD59-A6C34878D82A}">
                    <a16:rowId xmlns:a16="http://schemas.microsoft.com/office/drawing/2014/main" val="10001"/>
                  </a:ext>
                </a:extLst>
              </a:tr>
              <a:tr h="292366">
                <a:tc rowSpan="2">
                  <a:txBody>
                    <a:bodyPr/>
                    <a:lstStyle/>
                    <a:p>
                      <a:pPr algn="ctr">
                        <a:spcAft>
                          <a:spcPts val="0"/>
                        </a:spcAft>
                      </a:pPr>
                      <a:r>
                        <a:rPr lang="en-US" sz="1500" kern="100">
                          <a:effectLst/>
                        </a:rPr>
                        <a:t>prevout</a:t>
                      </a:r>
                      <a:endParaRPr lang="zh-CN" sz="1500" kern="100">
                        <a:effectLst/>
                        <a:latin typeface="Calibri" panose="020F0502020204030204" pitchFamily="34" charset="0"/>
                        <a:ea typeface="宋体" charset="-122"/>
                        <a:cs typeface="Times New Roman" panose="02020503050405090304" pitchFamily="18" charset="0"/>
                      </a:endParaRPr>
                    </a:p>
                  </a:txBody>
                  <a:tcPr marL="51435" marR="51435" marT="0" marB="0" anchor="ctr">
                    <a:solidFill>
                      <a:schemeClr val="tx1">
                        <a:lumMod val="65000"/>
                        <a:lumOff val="35000"/>
                      </a:schemeClr>
                    </a:solidFill>
                  </a:tcPr>
                </a:tc>
                <a:tc>
                  <a:txBody>
                    <a:bodyPr/>
                    <a:lstStyle/>
                    <a:p>
                      <a:pPr algn="ctr">
                        <a:spcAft>
                          <a:spcPts val="0"/>
                        </a:spcAft>
                      </a:pPr>
                      <a:r>
                        <a:rPr lang="zh-CN" sz="1500" kern="100" dirty="0">
                          <a:effectLst/>
                        </a:rPr>
                        <a:t>哈希值</a:t>
                      </a:r>
                      <a:endParaRPr lang="zh-CN" sz="1500" kern="100" dirty="0">
                        <a:effectLst/>
                        <a:latin typeface="Calibri" panose="020F0502020204030204" pitchFamily="34" charset="0"/>
                        <a:ea typeface="宋体" charset="-122"/>
                        <a:cs typeface="Times New Roman" panose="02020503050405090304" pitchFamily="18" charset="0"/>
                      </a:endParaRPr>
                    </a:p>
                  </a:txBody>
                  <a:tcPr marL="51435" marR="51435" marT="0" marB="0"/>
                </a:tc>
                <a:tc>
                  <a:txBody>
                    <a:bodyPr/>
                    <a:lstStyle/>
                    <a:p>
                      <a:pPr algn="ctr">
                        <a:spcAft>
                          <a:spcPts val="0"/>
                        </a:spcAft>
                      </a:pPr>
                      <a:r>
                        <a:rPr lang="en-US" sz="1500" kern="100">
                          <a:effectLst/>
                        </a:rPr>
                        <a:t>32</a:t>
                      </a:r>
                      <a:r>
                        <a:rPr lang="zh-CN" sz="1500" kern="100">
                          <a:effectLst/>
                        </a:rPr>
                        <a:t>字节</a:t>
                      </a:r>
                      <a:endParaRPr lang="zh-CN" sz="1500" kern="100">
                        <a:effectLst/>
                        <a:latin typeface="Calibri" panose="020F0502020204030204" pitchFamily="34" charset="0"/>
                        <a:ea typeface="宋体" charset="-122"/>
                        <a:cs typeface="Times New Roman" panose="02020503050405090304" pitchFamily="18" charset="0"/>
                      </a:endParaRPr>
                    </a:p>
                  </a:txBody>
                  <a:tcPr marL="51435" marR="51435" marT="0" marB="0"/>
                </a:tc>
                <a:tc rowSpan="2">
                  <a:txBody>
                    <a:bodyPr/>
                    <a:lstStyle/>
                    <a:p>
                      <a:pPr algn="just">
                        <a:spcAft>
                          <a:spcPts val="0"/>
                        </a:spcAft>
                      </a:pPr>
                      <a:r>
                        <a:rPr lang="zh-CN" sz="1500" kern="100" dirty="0">
                          <a:effectLst/>
                        </a:rPr>
                        <a:t>引用上一个交易输出</a:t>
                      </a:r>
                      <a:endParaRPr lang="zh-CN" sz="1500" kern="100" dirty="0">
                        <a:effectLst/>
                        <a:latin typeface="Calibri" panose="020F0502020204030204" pitchFamily="34" charset="0"/>
                        <a:ea typeface="宋体" charset="-122"/>
                        <a:cs typeface="Times New Roman" panose="02020503050405090304" pitchFamily="18" charset="0"/>
                      </a:endParaRPr>
                    </a:p>
                  </a:txBody>
                  <a:tcPr marL="51435" marR="51435" marT="0" marB="0"/>
                </a:tc>
                <a:tc>
                  <a:txBody>
                    <a:bodyPr/>
                    <a:lstStyle/>
                    <a:p>
                      <a:pPr algn="just">
                        <a:spcAft>
                          <a:spcPts val="0"/>
                        </a:spcAft>
                      </a:pPr>
                      <a:r>
                        <a:rPr lang="zh-CN" sz="1500" kern="100">
                          <a:effectLst/>
                        </a:rPr>
                        <a:t>上一个交易的哈希</a:t>
                      </a:r>
                      <a:endParaRPr lang="zh-CN" sz="1500" kern="100">
                        <a:effectLst/>
                        <a:latin typeface="Calibri" panose="020F0502020204030204" pitchFamily="34" charset="0"/>
                        <a:ea typeface="宋体" charset="-122"/>
                        <a:cs typeface="Times New Roman" panose="02020503050405090304" pitchFamily="18" charset="0"/>
                      </a:endParaRPr>
                    </a:p>
                  </a:txBody>
                  <a:tcPr marL="51435" marR="51435" marT="0" marB="0"/>
                </a:tc>
                <a:extLst>
                  <a:ext uri="{0D108BD9-81ED-4DB2-BD59-A6C34878D82A}">
                    <a16:rowId xmlns:a16="http://schemas.microsoft.com/office/drawing/2014/main" val="10002"/>
                  </a:ext>
                </a:extLst>
              </a:tr>
              <a:tr h="584734">
                <a:tc vMerge="1">
                  <a:txBody>
                    <a:bodyPr/>
                    <a:lstStyle/>
                    <a:p>
                      <a:endParaRPr lang="zh-CN"/>
                    </a:p>
                  </a:txBody>
                  <a:tcPr/>
                </a:tc>
                <a:tc>
                  <a:txBody>
                    <a:bodyPr/>
                    <a:lstStyle/>
                    <a:p>
                      <a:pPr algn="ctr">
                        <a:spcAft>
                          <a:spcPts val="0"/>
                        </a:spcAft>
                      </a:pPr>
                      <a:r>
                        <a:rPr lang="zh-CN" sz="1500" kern="100">
                          <a:effectLst/>
                        </a:rPr>
                        <a:t>无符号整型</a:t>
                      </a:r>
                      <a:endParaRPr lang="zh-CN" sz="1500" kern="100">
                        <a:effectLst/>
                        <a:latin typeface="Calibri" panose="020F0502020204030204" pitchFamily="34" charset="0"/>
                        <a:ea typeface="宋体" charset="-122"/>
                        <a:cs typeface="Times New Roman" panose="02020503050405090304" pitchFamily="18" charset="0"/>
                      </a:endParaRPr>
                    </a:p>
                  </a:txBody>
                  <a:tcPr marL="51435" marR="51435" marT="0" marB="0"/>
                </a:tc>
                <a:tc>
                  <a:txBody>
                    <a:bodyPr/>
                    <a:lstStyle/>
                    <a:p>
                      <a:pPr algn="ctr">
                        <a:spcAft>
                          <a:spcPts val="0"/>
                        </a:spcAft>
                      </a:pPr>
                      <a:r>
                        <a:rPr lang="en-US" sz="1500" kern="100" dirty="0">
                          <a:effectLst/>
                        </a:rPr>
                        <a:t>4</a:t>
                      </a:r>
                      <a:r>
                        <a:rPr lang="zh-CN" sz="1500" kern="100" dirty="0">
                          <a:effectLst/>
                        </a:rPr>
                        <a:t>字节</a:t>
                      </a:r>
                      <a:endParaRPr lang="zh-CN" sz="1500" kern="100" dirty="0">
                        <a:effectLst/>
                        <a:latin typeface="Calibri" panose="020F0502020204030204" pitchFamily="34" charset="0"/>
                        <a:ea typeface="宋体" charset="-122"/>
                        <a:cs typeface="Times New Roman" panose="02020503050405090304" pitchFamily="18" charset="0"/>
                      </a:endParaRPr>
                    </a:p>
                  </a:txBody>
                  <a:tcPr marL="51435" marR="51435" marT="0" marB="0"/>
                </a:tc>
                <a:tc vMerge="1">
                  <a:txBody>
                    <a:bodyPr/>
                    <a:lstStyle/>
                    <a:p>
                      <a:endParaRPr lang="zh-CN"/>
                    </a:p>
                  </a:txBody>
                  <a:tcPr/>
                </a:tc>
                <a:tc>
                  <a:txBody>
                    <a:bodyPr/>
                    <a:lstStyle/>
                    <a:p>
                      <a:pPr algn="just">
                        <a:spcAft>
                          <a:spcPts val="0"/>
                        </a:spcAft>
                      </a:pPr>
                      <a:r>
                        <a:rPr lang="zh-CN" sz="1500" kern="100">
                          <a:effectLst/>
                        </a:rPr>
                        <a:t>输出在上一个交易的位置</a:t>
                      </a:r>
                      <a:endParaRPr lang="zh-CN" sz="1500" kern="100">
                        <a:effectLst/>
                        <a:latin typeface="Calibri" panose="020F0502020204030204" pitchFamily="34" charset="0"/>
                        <a:ea typeface="宋体" charset="-122"/>
                        <a:cs typeface="Times New Roman" panose="02020503050405090304" pitchFamily="18" charset="0"/>
                      </a:endParaRPr>
                    </a:p>
                  </a:txBody>
                  <a:tcPr marL="51435" marR="51435" marT="0" marB="0"/>
                </a:tc>
                <a:extLst>
                  <a:ext uri="{0D108BD9-81ED-4DB2-BD59-A6C34878D82A}">
                    <a16:rowId xmlns:a16="http://schemas.microsoft.com/office/drawing/2014/main" val="10003"/>
                  </a:ext>
                </a:extLst>
              </a:tr>
              <a:tr h="584734">
                <a:tc rowSpan="2">
                  <a:txBody>
                    <a:bodyPr/>
                    <a:lstStyle/>
                    <a:p>
                      <a:pPr algn="ctr">
                        <a:spcAft>
                          <a:spcPts val="0"/>
                        </a:spcAft>
                      </a:pPr>
                      <a:r>
                        <a:rPr lang="en-US" sz="1500" kern="100">
                          <a:effectLst/>
                        </a:rPr>
                        <a:t>scriptSig</a:t>
                      </a:r>
                      <a:endParaRPr lang="zh-CN" sz="1500" kern="100">
                        <a:effectLst/>
                        <a:latin typeface="Calibri" panose="020F0502020204030204" pitchFamily="34" charset="0"/>
                        <a:ea typeface="宋体" charset="-122"/>
                        <a:cs typeface="Times New Roman" panose="02020503050405090304" pitchFamily="18" charset="0"/>
                      </a:endParaRPr>
                    </a:p>
                  </a:txBody>
                  <a:tcPr marL="51435" marR="51435" marT="0" marB="0" anchor="ctr">
                    <a:solidFill>
                      <a:schemeClr val="tx1">
                        <a:lumMod val="65000"/>
                        <a:lumOff val="35000"/>
                      </a:schemeClr>
                    </a:solidFill>
                  </a:tcPr>
                </a:tc>
                <a:tc>
                  <a:txBody>
                    <a:bodyPr/>
                    <a:lstStyle/>
                    <a:p>
                      <a:pPr algn="ctr">
                        <a:spcAft>
                          <a:spcPts val="0"/>
                        </a:spcAft>
                      </a:pPr>
                      <a:r>
                        <a:rPr lang="zh-CN" sz="1500" kern="100">
                          <a:effectLst/>
                        </a:rPr>
                        <a:t>变长无符号整型</a:t>
                      </a:r>
                      <a:endParaRPr lang="zh-CN" sz="1500" kern="100">
                        <a:effectLst/>
                        <a:latin typeface="Calibri" panose="020F0502020204030204" pitchFamily="34" charset="0"/>
                        <a:ea typeface="宋体" charset="-122"/>
                        <a:cs typeface="Times New Roman" panose="02020503050405090304" pitchFamily="18" charset="0"/>
                      </a:endParaRPr>
                    </a:p>
                  </a:txBody>
                  <a:tcPr marL="51435" marR="51435" marT="0" marB="0"/>
                </a:tc>
                <a:tc>
                  <a:txBody>
                    <a:bodyPr/>
                    <a:lstStyle/>
                    <a:p>
                      <a:pPr algn="ctr">
                        <a:spcAft>
                          <a:spcPts val="0"/>
                        </a:spcAft>
                      </a:pPr>
                      <a:r>
                        <a:rPr lang="en-US" sz="1500" kern="100">
                          <a:effectLst/>
                        </a:rPr>
                        <a:t>1-9</a:t>
                      </a:r>
                      <a:r>
                        <a:rPr lang="zh-CN" sz="1500" kern="100">
                          <a:effectLst/>
                        </a:rPr>
                        <a:t>字节</a:t>
                      </a:r>
                      <a:endParaRPr lang="zh-CN" sz="1500" kern="100">
                        <a:effectLst/>
                        <a:latin typeface="Calibri" panose="020F0502020204030204" pitchFamily="34" charset="0"/>
                        <a:ea typeface="宋体" charset="-122"/>
                        <a:cs typeface="Times New Roman" panose="02020503050405090304" pitchFamily="18" charset="0"/>
                      </a:endParaRPr>
                    </a:p>
                  </a:txBody>
                  <a:tcPr marL="51435" marR="51435" marT="0" marB="0"/>
                </a:tc>
                <a:tc gridSpan="2">
                  <a:txBody>
                    <a:bodyPr/>
                    <a:lstStyle/>
                    <a:p>
                      <a:pPr algn="just">
                        <a:spcAft>
                          <a:spcPts val="0"/>
                        </a:spcAft>
                      </a:pPr>
                      <a:r>
                        <a:rPr lang="zh-CN" sz="1500" kern="100">
                          <a:effectLst/>
                        </a:rPr>
                        <a:t>解锁脚本长度</a:t>
                      </a:r>
                      <a:endParaRPr lang="zh-CN" sz="1500" kern="100">
                        <a:effectLst/>
                        <a:latin typeface="Calibri" panose="020F0502020204030204" pitchFamily="34" charset="0"/>
                        <a:ea typeface="宋体" charset="-122"/>
                        <a:cs typeface="Times New Roman" panose="02020503050405090304" pitchFamily="18" charset="0"/>
                      </a:endParaRPr>
                    </a:p>
                  </a:txBody>
                  <a:tcPr marL="51435" marR="51435" marT="0" marB="0"/>
                </a:tc>
                <a:tc hMerge="1">
                  <a:txBody>
                    <a:bodyPr/>
                    <a:lstStyle/>
                    <a:p>
                      <a:endParaRPr lang="zh-CN"/>
                    </a:p>
                  </a:txBody>
                  <a:tcPr/>
                </a:tc>
                <a:extLst>
                  <a:ext uri="{0D108BD9-81ED-4DB2-BD59-A6C34878D82A}">
                    <a16:rowId xmlns:a16="http://schemas.microsoft.com/office/drawing/2014/main" val="10004"/>
                  </a:ext>
                </a:extLst>
              </a:tr>
              <a:tr h="292366">
                <a:tc vMerge="1">
                  <a:txBody>
                    <a:bodyPr/>
                    <a:lstStyle/>
                    <a:p>
                      <a:endParaRPr lang="zh-CN"/>
                    </a:p>
                  </a:txBody>
                  <a:tcPr/>
                </a:tc>
                <a:tc>
                  <a:txBody>
                    <a:bodyPr/>
                    <a:lstStyle/>
                    <a:p>
                      <a:pPr algn="ctr">
                        <a:spcAft>
                          <a:spcPts val="0"/>
                        </a:spcAft>
                      </a:pPr>
                      <a:r>
                        <a:rPr lang="zh-CN" sz="1500" kern="100">
                          <a:effectLst/>
                        </a:rPr>
                        <a:t>字节串</a:t>
                      </a:r>
                      <a:endParaRPr lang="zh-CN" sz="1500" kern="100">
                        <a:effectLst/>
                        <a:latin typeface="Calibri" panose="020F0502020204030204" pitchFamily="34" charset="0"/>
                        <a:ea typeface="宋体" charset="-122"/>
                        <a:cs typeface="Times New Roman" panose="02020503050405090304" pitchFamily="18" charset="0"/>
                      </a:endParaRPr>
                    </a:p>
                  </a:txBody>
                  <a:tcPr marL="51435" marR="51435" marT="0" marB="0"/>
                </a:tc>
                <a:tc>
                  <a:txBody>
                    <a:bodyPr/>
                    <a:lstStyle/>
                    <a:p>
                      <a:pPr algn="ctr">
                        <a:spcAft>
                          <a:spcPts val="0"/>
                        </a:spcAft>
                      </a:pPr>
                      <a:r>
                        <a:rPr lang="zh-CN" sz="1500" kern="100">
                          <a:effectLst/>
                        </a:rPr>
                        <a:t>不定</a:t>
                      </a:r>
                      <a:endParaRPr lang="zh-CN" sz="1500" kern="100">
                        <a:effectLst/>
                        <a:latin typeface="Calibri" panose="020F0502020204030204" pitchFamily="34" charset="0"/>
                        <a:ea typeface="宋体" charset="-122"/>
                        <a:cs typeface="Times New Roman" panose="02020503050405090304" pitchFamily="18" charset="0"/>
                      </a:endParaRPr>
                    </a:p>
                  </a:txBody>
                  <a:tcPr marL="51435" marR="51435" marT="0" marB="0"/>
                </a:tc>
                <a:tc gridSpan="2">
                  <a:txBody>
                    <a:bodyPr/>
                    <a:lstStyle/>
                    <a:p>
                      <a:pPr algn="just">
                        <a:spcAft>
                          <a:spcPts val="0"/>
                        </a:spcAft>
                      </a:pPr>
                      <a:r>
                        <a:rPr lang="zh-CN" sz="1500" kern="100">
                          <a:effectLst/>
                        </a:rPr>
                        <a:t>用于解锁上一个输出的脚本</a:t>
                      </a:r>
                      <a:endParaRPr lang="zh-CN" sz="1500" kern="100">
                        <a:effectLst/>
                        <a:latin typeface="Calibri" panose="020F0502020204030204" pitchFamily="34" charset="0"/>
                        <a:ea typeface="宋体" charset="-122"/>
                        <a:cs typeface="Times New Roman" panose="02020503050405090304" pitchFamily="18" charset="0"/>
                      </a:endParaRPr>
                    </a:p>
                  </a:txBody>
                  <a:tcPr marL="51435" marR="51435" marT="0" marB="0"/>
                </a:tc>
                <a:tc hMerge="1">
                  <a:txBody>
                    <a:bodyPr/>
                    <a:lstStyle/>
                    <a:p>
                      <a:endParaRPr lang="zh-CN"/>
                    </a:p>
                  </a:txBody>
                  <a:tcPr/>
                </a:tc>
                <a:extLst>
                  <a:ext uri="{0D108BD9-81ED-4DB2-BD59-A6C34878D82A}">
                    <a16:rowId xmlns:a16="http://schemas.microsoft.com/office/drawing/2014/main" val="10005"/>
                  </a:ext>
                </a:extLst>
              </a:tr>
              <a:tr h="584734">
                <a:tc>
                  <a:txBody>
                    <a:bodyPr/>
                    <a:lstStyle/>
                    <a:p>
                      <a:pPr algn="ctr">
                        <a:spcAft>
                          <a:spcPts val="0"/>
                        </a:spcAft>
                      </a:pPr>
                      <a:r>
                        <a:rPr lang="en-US" sz="1500" kern="100" dirty="0" err="1">
                          <a:effectLst/>
                        </a:rPr>
                        <a:t>nSequence</a:t>
                      </a:r>
                      <a:endParaRPr lang="zh-CN" sz="1500" kern="100" dirty="0">
                        <a:effectLst/>
                        <a:latin typeface="Calibri" panose="020F0502020204030204" pitchFamily="34" charset="0"/>
                        <a:ea typeface="宋体" charset="-122"/>
                        <a:cs typeface="Times New Roman" panose="02020503050405090304" pitchFamily="18" charset="0"/>
                      </a:endParaRPr>
                    </a:p>
                  </a:txBody>
                  <a:tcPr marL="51435" marR="51435" marT="0" marB="0">
                    <a:solidFill>
                      <a:schemeClr val="tx1">
                        <a:lumMod val="65000"/>
                        <a:lumOff val="35000"/>
                      </a:schemeClr>
                    </a:solidFill>
                  </a:tcPr>
                </a:tc>
                <a:tc>
                  <a:txBody>
                    <a:bodyPr/>
                    <a:lstStyle/>
                    <a:p>
                      <a:pPr algn="ctr">
                        <a:spcAft>
                          <a:spcPts val="0"/>
                        </a:spcAft>
                      </a:pPr>
                      <a:r>
                        <a:rPr lang="zh-CN" sz="1500" kern="100" dirty="0">
                          <a:effectLst/>
                        </a:rPr>
                        <a:t>无符号整型</a:t>
                      </a:r>
                      <a:endParaRPr lang="zh-CN" sz="1500" kern="100" dirty="0">
                        <a:effectLst/>
                        <a:latin typeface="Calibri" panose="020F0502020204030204" pitchFamily="34" charset="0"/>
                        <a:ea typeface="宋体" charset="-122"/>
                        <a:cs typeface="Times New Roman" panose="02020503050405090304" pitchFamily="18" charset="0"/>
                      </a:endParaRPr>
                    </a:p>
                  </a:txBody>
                  <a:tcPr marL="51435" marR="51435" marT="0" marB="0"/>
                </a:tc>
                <a:tc>
                  <a:txBody>
                    <a:bodyPr/>
                    <a:lstStyle/>
                    <a:p>
                      <a:pPr algn="ctr">
                        <a:spcAft>
                          <a:spcPts val="0"/>
                        </a:spcAft>
                      </a:pPr>
                      <a:r>
                        <a:rPr lang="en-US" sz="1500" kern="100">
                          <a:effectLst/>
                        </a:rPr>
                        <a:t>4</a:t>
                      </a:r>
                      <a:r>
                        <a:rPr lang="zh-CN" sz="1500" kern="100">
                          <a:effectLst/>
                        </a:rPr>
                        <a:t>字节</a:t>
                      </a:r>
                      <a:endParaRPr lang="zh-CN" sz="1500" kern="100">
                        <a:effectLst/>
                        <a:latin typeface="Calibri" panose="020F0502020204030204" pitchFamily="34" charset="0"/>
                        <a:ea typeface="宋体" charset="-122"/>
                        <a:cs typeface="Times New Roman" panose="02020503050405090304" pitchFamily="18" charset="0"/>
                      </a:endParaRPr>
                    </a:p>
                  </a:txBody>
                  <a:tcPr marL="51435" marR="51435" marT="0" marB="0"/>
                </a:tc>
                <a:tc gridSpan="2">
                  <a:txBody>
                    <a:bodyPr/>
                    <a:lstStyle/>
                    <a:p>
                      <a:pPr algn="just">
                        <a:spcAft>
                          <a:spcPts val="0"/>
                        </a:spcAft>
                      </a:pPr>
                      <a:r>
                        <a:rPr lang="zh-CN" sz="1500" kern="100" dirty="0">
                          <a:effectLst/>
                        </a:rPr>
                        <a:t>序列号，在一些解锁的功能中使用</a:t>
                      </a:r>
                      <a:endParaRPr lang="zh-CN" sz="1500" kern="100" dirty="0">
                        <a:effectLst/>
                        <a:latin typeface="Calibri" panose="020F0502020204030204" pitchFamily="34" charset="0"/>
                        <a:ea typeface="宋体" charset="-122"/>
                        <a:cs typeface="Times New Roman" panose="02020503050405090304" pitchFamily="18" charset="0"/>
                      </a:endParaRPr>
                    </a:p>
                  </a:txBody>
                  <a:tcPr marL="51435" marR="51435" marT="0" marB="0"/>
                </a:tc>
                <a:tc hMerge="1">
                  <a:txBody>
                    <a:bodyPr/>
                    <a:lstStyle/>
                    <a:p>
                      <a:endParaRPr lang="zh-CN"/>
                    </a:p>
                  </a:txBody>
                  <a:tcPr/>
                </a:tc>
                <a:extLst>
                  <a:ext uri="{0D108BD9-81ED-4DB2-BD59-A6C34878D82A}">
                    <a16:rowId xmlns:a16="http://schemas.microsoft.com/office/drawing/2014/main" val="10006"/>
                  </a:ext>
                </a:extLst>
              </a:tr>
            </a:tbl>
          </a:graphicData>
        </a:graphic>
      </p:graphicFrame>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UTXO</a:t>
            </a:r>
            <a:r>
              <a:rPr lang="zh-CN" altLang="en-US" dirty="0"/>
              <a:t>模型</a:t>
            </a:r>
            <a:endParaRPr lang="en-US" altLang="zh-CN" dirty="0"/>
          </a:p>
        </p:txBody>
      </p:sp>
      <p:sp>
        <p:nvSpPr>
          <p:cNvPr id="3" name="内容占位符 2"/>
          <p:cNvSpPr>
            <a:spLocks noGrp="1"/>
          </p:cNvSpPr>
          <p:nvPr>
            <p:ph idx="1"/>
          </p:nvPr>
        </p:nvSpPr>
        <p:spPr>
          <a:xfrm>
            <a:off x="381000" y="1382228"/>
            <a:ext cx="7781365" cy="4242285"/>
          </a:xfrm>
        </p:spPr>
        <p:txBody>
          <a:bodyPr>
            <a:normAutofit fontScale="85000" lnSpcReduction="20000"/>
          </a:bodyPr>
          <a:lstStyle/>
          <a:p>
            <a:pPr fontAlgn="auto">
              <a:lnSpc>
                <a:spcPct val="130000"/>
              </a:lnSpc>
            </a:pPr>
            <a:r>
              <a:rPr lang="zh-CN" altLang="en-US" dirty="0"/>
              <a:t>如何计算</a:t>
            </a:r>
            <a:r>
              <a:rPr lang="en-US" altLang="zh-CN" dirty="0"/>
              <a:t>Bob</a:t>
            </a:r>
            <a:r>
              <a:rPr lang="zh-CN" altLang="en-US" dirty="0"/>
              <a:t>拥有多少的比特币？</a:t>
            </a:r>
            <a:endParaRPr lang="en-US" altLang="zh-CN" dirty="0"/>
          </a:p>
          <a:p>
            <a:pPr lvl="1">
              <a:lnSpc>
                <a:spcPct val="130000"/>
              </a:lnSpc>
            </a:pPr>
            <a:r>
              <a:rPr lang="zh-CN" altLang="en-US" sz="2175" dirty="0">
                <a:solidFill>
                  <a:prstClr val="black"/>
                </a:solidFill>
              </a:rPr>
              <a:t>回到最开始 </a:t>
            </a:r>
            <a:r>
              <a:rPr lang="en-GB" altLang="zh-CN" sz="2175" dirty="0">
                <a:solidFill>
                  <a:prstClr val="black"/>
                </a:solidFill>
              </a:rPr>
              <a:t>Alice</a:t>
            </a:r>
            <a:r>
              <a:rPr lang="zh-CN" altLang="en-US" sz="2175" dirty="0">
                <a:solidFill>
                  <a:prstClr val="black"/>
                </a:solidFill>
              </a:rPr>
              <a:t> 和 </a:t>
            </a:r>
            <a:r>
              <a:rPr lang="en-GB" altLang="zh-CN" sz="2175" dirty="0">
                <a:solidFill>
                  <a:prstClr val="black"/>
                </a:solidFill>
              </a:rPr>
              <a:t>Bob</a:t>
            </a:r>
            <a:r>
              <a:rPr lang="zh-CN" altLang="en-US" sz="2175" dirty="0">
                <a:solidFill>
                  <a:prstClr val="black"/>
                </a:solidFill>
              </a:rPr>
              <a:t> 的交易，</a:t>
            </a:r>
            <a:r>
              <a:rPr lang="en-GB" altLang="zh-CN" sz="2175" dirty="0">
                <a:solidFill>
                  <a:prstClr val="black"/>
                </a:solidFill>
              </a:rPr>
              <a:t>Bob</a:t>
            </a:r>
            <a:r>
              <a:rPr lang="zh-CN" altLang="en-US" sz="2175" dirty="0">
                <a:solidFill>
                  <a:prstClr val="black"/>
                </a:solidFill>
              </a:rPr>
              <a:t>通过自己密钥生成对应解锁脚本的方式得到这个交易输出的</a:t>
            </a:r>
            <a:r>
              <a:rPr lang="en-US" altLang="zh-CN" sz="2175" dirty="0">
                <a:solidFill>
                  <a:prstClr val="black"/>
                </a:solidFill>
              </a:rPr>
              <a:t>1</a:t>
            </a:r>
            <a:r>
              <a:rPr lang="zh-CN" altLang="en-US" sz="2175" dirty="0">
                <a:solidFill>
                  <a:prstClr val="black"/>
                </a:solidFill>
              </a:rPr>
              <a:t>个</a:t>
            </a:r>
            <a:r>
              <a:rPr lang="en-GB" altLang="zh-CN" sz="2175" dirty="0">
                <a:solidFill>
                  <a:prstClr val="black"/>
                </a:solidFill>
              </a:rPr>
              <a:t>BTC</a:t>
            </a:r>
            <a:r>
              <a:rPr lang="zh-CN" altLang="en-US" sz="2175" dirty="0">
                <a:solidFill>
                  <a:prstClr val="black"/>
                </a:solidFill>
              </a:rPr>
              <a:t>的所有权，但</a:t>
            </a:r>
            <a:r>
              <a:rPr lang="en-GB" altLang="zh-CN" sz="2175" dirty="0">
                <a:solidFill>
                  <a:prstClr val="black"/>
                </a:solidFill>
              </a:rPr>
              <a:t>Bob</a:t>
            </a:r>
            <a:r>
              <a:rPr lang="zh-CN" altLang="en-US" sz="2175" dirty="0">
                <a:solidFill>
                  <a:prstClr val="black"/>
                </a:solidFill>
              </a:rPr>
              <a:t>拥有了这个交易的输出的所有权不等于拥有这个比特币。</a:t>
            </a:r>
            <a:endParaRPr lang="en-US" altLang="zh-CN" sz="2175" dirty="0">
              <a:solidFill>
                <a:prstClr val="black"/>
              </a:solidFill>
            </a:endParaRPr>
          </a:p>
          <a:p>
            <a:pPr lvl="1">
              <a:lnSpc>
                <a:spcPct val="130000"/>
              </a:lnSpc>
            </a:pPr>
            <a:r>
              <a:rPr lang="zh-CN" altLang="en-US" sz="2175" dirty="0">
                <a:solidFill>
                  <a:prstClr val="black"/>
                </a:solidFill>
              </a:rPr>
              <a:t>当</a:t>
            </a:r>
            <a:r>
              <a:rPr lang="en-US" altLang="zh-CN" sz="2175" dirty="0">
                <a:solidFill>
                  <a:prstClr val="black"/>
                </a:solidFill>
              </a:rPr>
              <a:t>Bob</a:t>
            </a:r>
            <a:r>
              <a:rPr lang="zh-CN" altLang="en-US" sz="2175" dirty="0">
                <a:solidFill>
                  <a:prstClr val="black"/>
                </a:solidFill>
              </a:rPr>
              <a:t>下次想要把这</a:t>
            </a:r>
            <a:r>
              <a:rPr lang="en-US" altLang="zh-CN" sz="2175" dirty="0">
                <a:solidFill>
                  <a:prstClr val="black"/>
                </a:solidFill>
              </a:rPr>
              <a:t>1</a:t>
            </a:r>
            <a:r>
              <a:rPr lang="zh-CN" altLang="en-US" sz="2175" dirty="0">
                <a:solidFill>
                  <a:prstClr val="black"/>
                </a:solidFill>
              </a:rPr>
              <a:t>个</a:t>
            </a:r>
            <a:r>
              <a:rPr lang="en-US" altLang="zh-CN" sz="2175" dirty="0">
                <a:solidFill>
                  <a:prstClr val="black"/>
                </a:solidFill>
              </a:rPr>
              <a:t>BTC</a:t>
            </a:r>
            <a:r>
              <a:rPr lang="zh-CN" altLang="en-US" sz="2175" dirty="0">
                <a:solidFill>
                  <a:prstClr val="black"/>
                </a:solidFill>
              </a:rPr>
              <a:t>转账给</a:t>
            </a:r>
            <a:r>
              <a:rPr lang="en-US" altLang="zh-CN" sz="2175" dirty="0">
                <a:solidFill>
                  <a:prstClr val="black"/>
                </a:solidFill>
              </a:rPr>
              <a:t>Cathy</a:t>
            </a:r>
            <a:r>
              <a:rPr lang="zh-CN" altLang="en-US" sz="2175" dirty="0">
                <a:solidFill>
                  <a:prstClr val="black"/>
                </a:solidFill>
              </a:rPr>
              <a:t>的时候，就可以通过类似的方式构建一个交易，把这个输出的</a:t>
            </a:r>
            <a:r>
              <a:rPr lang="en-US" altLang="zh-CN" sz="2175" dirty="0">
                <a:solidFill>
                  <a:prstClr val="black"/>
                </a:solidFill>
              </a:rPr>
              <a:t>1</a:t>
            </a:r>
            <a:r>
              <a:rPr lang="zh-CN" altLang="en-US" sz="2175" dirty="0">
                <a:solidFill>
                  <a:prstClr val="black"/>
                </a:solidFill>
              </a:rPr>
              <a:t>个</a:t>
            </a:r>
            <a:r>
              <a:rPr lang="en-US" altLang="zh-CN" sz="2175" dirty="0">
                <a:solidFill>
                  <a:prstClr val="black"/>
                </a:solidFill>
              </a:rPr>
              <a:t>BTC</a:t>
            </a:r>
            <a:r>
              <a:rPr lang="zh-CN" altLang="en-US" sz="2175" dirty="0">
                <a:solidFill>
                  <a:prstClr val="black"/>
                </a:solidFill>
              </a:rPr>
              <a:t>转账给</a:t>
            </a:r>
            <a:r>
              <a:rPr lang="en-US" altLang="zh-CN" sz="2175" dirty="0">
                <a:solidFill>
                  <a:prstClr val="black"/>
                </a:solidFill>
              </a:rPr>
              <a:t>Cathy</a:t>
            </a:r>
            <a:r>
              <a:rPr lang="zh-CN" altLang="en-US" sz="2175" dirty="0">
                <a:solidFill>
                  <a:prstClr val="black"/>
                </a:solidFill>
              </a:rPr>
              <a:t>，让</a:t>
            </a:r>
            <a:r>
              <a:rPr lang="en-US" altLang="zh-CN" sz="2175" dirty="0">
                <a:solidFill>
                  <a:prstClr val="black"/>
                </a:solidFill>
              </a:rPr>
              <a:t>Cathy</a:t>
            </a:r>
            <a:r>
              <a:rPr lang="zh-CN" altLang="en-US" sz="2175" dirty="0">
                <a:solidFill>
                  <a:prstClr val="black"/>
                </a:solidFill>
              </a:rPr>
              <a:t>获得新交易的输出的所有权。新交易完成后，原交易中</a:t>
            </a:r>
            <a:r>
              <a:rPr lang="en-US" altLang="zh-CN" sz="2175" dirty="0">
                <a:solidFill>
                  <a:prstClr val="black"/>
                </a:solidFill>
              </a:rPr>
              <a:t>Alice</a:t>
            </a:r>
            <a:r>
              <a:rPr lang="zh-CN" altLang="en-US" sz="2175" dirty="0">
                <a:solidFill>
                  <a:prstClr val="black"/>
                </a:solidFill>
              </a:rPr>
              <a:t>对</a:t>
            </a:r>
            <a:r>
              <a:rPr lang="en-US" altLang="zh-CN" sz="2175" dirty="0">
                <a:solidFill>
                  <a:prstClr val="black"/>
                </a:solidFill>
              </a:rPr>
              <a:t>Bob</a:t>
            </a:r>
            <a:r>
              <a:rPr lang="zh-CN" altLang="en-US" sz="2175" dirty="0">
                <a:solidFill>
                  <a:prstClr val="black"/>
                </a:solidFill>
              </a:rPr>
              <a:t>转账的输出依旧是存在的，所有权依然是</a:t>
            </a:r>
            <a:r>
              <a:rPr lang="en-US" altLang="zh-CN" sz="2175" dirty="0">
                <a:solidFill>
                  <a:prstClr val="black"/>
                </a:solidFill>
              </a:rPr>
              <a:t>Bob</a:t>
            </a:r>
            <a:r>
              <a:rPr lang="zh-CN" altLang="en-US" sz="2175" dirty="0">
                <a:solidFill>
                  <a:prstClr val="black"/>
                </a:solidFill>
              </a:rPr>
              <a:t>，然而</a:t>
            </a:r>
            <a:r>
              <a:rPr lang="en-US" altLang="zh-CN" sz="2175" dirty="0">
                <a:solidFill>
                  <a:prstClr val="black"/>
                </a:solidFill>
              </a:rPr>
              <a:t>Bob</a:t>
            </a:r>
            <a:r>
              <a:rPr lang="zh-CN" altLang="en-US" sz="2175" dirty="0">
                <a:solidFill>
                  <a:prstClr val="black"/>
                </a:solidFill>
              </a:rPr>
              <a:t>不可能再进行转账了</a:t>
            </a:r>
            <a:r>
              <a:rPr lang="en-US" altLang="zh-CN" sz="2175" dirty="0">
                <a:solidFill>
                  <a:prstClr val="black"/>
                </a:solidFill>
              </a:rPr>
              <a:t>——</a:t>
            </a:r>
            <a:r>
              <a:rPr lang="zh-CN" altLang="en-US" sz="2175" dirty="0">
                <a:solidFill>
                  <a:prstClr val="black"/>
                </a:solidFill>
              </a:rPr>
              <a:t>它已经被“花费”出去了。</a:t>
            </a:r>
            <a:endParaRPr lang="en-US" altLang="zh-CN" sz="2175" dirty="0">
              <a:solidFill>
                <a:prstClr val="black"/>
              </a:solidFill>
            </a:endParaRPr>
          </a:p>
          <a:p>
            <a:pPr lvl="1">
              <a:lnSpc>
                <a:spcPct val="130000"/>
              </a:lnSpc>
            </a:pPr>
            <a:r>
              <a:rPr lang="zh-CN" altLang="en-US" sz="2175" dirty="0"/>
              <a:t>因此，衡量 </a:t>
            </a:r>
            <a:r>
              <a:rPr lang="en-US" altLang="zh-CN" sz="2175" dirty="0"/>
              <a:t>Alice</a:t>
            </a:r>
            <a:r>
              <a:rPr lang="zh-CN" altLang="en-US" sz="2175" dirty="0"/>
              <a:t> 或者 </a:t>
            </a:r>
            <a:r>
              <a:rPr lang="en-US" altLang="zh-CN" sz="2175" dirty="0"/>
              <a:t>Bob</a:t>
            </a:r>
            <a:r>
              <a:rPr lang="zh-CN" altLang="en-US" sz="2175" dirty="0"/>
              <a:t> 到底拥有多少比特币，不能仅仅看她</a:t>
            </a:r>
            <a:r>
              <a:rPr lang="en-US" altLang="zh-CN" sz="2175" dirty="0"/>
              <a:t>/</a:t>
            </a:r>
            <a:r>
              <a:rPr lang="zh-CN" altLang="en-US" sz="2175" dirty="0"/>
              <a:t>他到底拥有了多少交易的输出，还要看这些交易输出到底有没有被所有者“花出去”。</a:t>
            </a:r>
            <a:endParaRPr lang="en-US" altLang="zh-CN" sz="2175" dirty="0"/>
          </a:p>
          <a:p>
            <a:pPr lvl="1">
              <a:lnSpc>
                <a:spcPct val="130000"/>
              </a:lnSpc>
            </a:pPr>
            <a:endParaRPr lang="zh-CN" altLang="en-US" dirty="0">
              <a:solidFill>
                <a:prstClr val="black"/>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UTXO</a:t>
            </a:r>
            <a:r>
              <a:rPr lang="zh-CN" altLang="en-US" dirty="0"/>
              <a:t>模型  </a:t>
            </a:r>
            <a:r>
              <a:rPr kumimoji="1" lang="en-US" altLang="zh-CN" dirty="0">
                <a:solidFill>
                  <a:prstClr val="black"/>
                </a:solidFill>
              </a:rPr>
              <a:t>(cont.)</a:t>
            </a:r>
            <a:endParaRPr lang="en-US" altLang="zh-CN" dirty="0"/>
          </a:p>
        </p:txBody>
      </p:sp>
      <p:sp>
        <p:nvSpPr>
          <p:cNvPr id="3" name="内容占位符 2"/>
          <p:cNvSpPr>
            <a:spLocks noGrp="1"/>
          </p:cNvSpPr>
          <p:nvPr>
            <p:ph idx="1"/>
          </p:nvPr>
        </p:nvSpPr>
        <p:spPr>
          <a:xfrm>
            <a:off x="380999" y="1116753"/>
            <a:ext cx="8280401" cy="2971154"/>
          </a:xfrm>
        </p:spPr>
        <p:txBody>
          <a:bodyPr>
            <a:normAutofit fontScale="62500" lnSpcReduction="20000"/>
          </a:bodyPr>
          <a:lstStyle/>
          <a:p>
            <a:pPr fontAlgn="auto">
              <a:lnSpc>
                <a:spcPct val="130000"/>
              </a:lnSpc>
            </a:pPr>
            <a:r>
              <a:rPr lang="zh-CN" altLang="en-US" dirty="0"/>
              <a:t>利用</a:t>
            </a:r>
            <a:r>
              <a:rPr lang="en-US" altLang="zh-CN" dirty="0"/>
              <a:t>UTXO</a:t>
            </a:r>
            <a:r>
              <a:rPr lang="zh-CN" altLang="en-US" dirty="0"/>
              <a:t>模型计算</a:t>
            </a:r>
            <a:r>
              <a:rPr lang="en-US" altLang="zh-CN" dirty="0"/>
              <a:t>Bob</a:t>
            </a:r>
            <a:r>
              <a:rPr lang="zh-CN" altLang="en-US" dirty="0"/>
              <a:t>所拥有的比特币</a:t>
            </a:r>
            <a:endParaRPr lang="en-US" altLang="zh-CN" dirty="0"/>
          </a:p>
          <a:p>
            <a:pPr lvl="1">
              <a:lnSpc>
                <a:spcPct val="130000"/>
              </a:lnSpc>
            </a:pPr>
            <a:r>
              <a:rPr lang="zh-CN" altLang="en-US" dirty="0">
                <a:solidFill>
                  <a:prstClr val="black"/>
                </a:solidFill>
              </a:rPr>
              <a:t>如图所示，</a:t>
            </a:r>
            <a:r>
              <a:rPr lang="en-GB" altLang="zh-CN" dirty="0">
                <a:solidFill>
                  <a:prstClr val="black"/>
                </a:solidFill>
              </a:rPr>
              <a:t>Bob</a:t>
            </a:r>
            <a:r>
              <a:rPr lang="zh-CN" altLang="en-US" dirty="0">
                <a:solidFill>
                  <a:prstClr val="black"/>
                </a:solidFill>
              </a:rPr>
              <a:t>的</a:t>
            </a:r>
            <a:r>
              <a:rPr lang="en-US" altLang="zh-CN" dirty="0">
                <a:solidFill>
                  <a:prstClr val="black"/>
                </a:solidFill>
              </a:rPr>
              <a:t>1</a:t>
            </a:r>
            <a:r>
              <a:rPr lang="zh-CN" altLang="en-US" dirty="0">
                <a:solidFill>
                  <a:prstClr val="black"/>
                </a:solidFill>
              </a:rPr>
              <a:t>个</a:t>
            </a:r>
            <a:r>
              <a:rPr lang="en-GB" altLang="zh-CN" dirty="0">
                <a:solidFill>
                  <a:prstClr val="black"/>
                </a:solidFill>
              </a:rPr>
              <a:t>BTC</a:t>
            </a:r>
            <a:r>
              <a:rPr lang="zh-CN" altLang="en-US" dirty="0">
                <a:solidFill>
                  <a:prstClr val="black"/>
                </a:solidFill>
              </a:rPr>
              <a:t>的交易输出已经花费，而</a:t>
            </a:r>
            <a:r>
              <a:rPr lang="en-US" altLang="zh-CN" dirty="0">
                <a:solidFill>
                  <a:prstClr val="black"/>
                </a:solidFill>
              </a:rPr>
              <a:t>0.5</a:t>
            </a:r>
            <a:r>
              <a:rPr lang="zh-CN" altLang="en-US" dirty="0">
                <a:solidFill>
                  <a:prstClr val="black"/>
                </a:solidFill>
              </a:rPr>
              <a:t>个</a:t>
            </a:r>
            <a:r>
              <a:rPr lang="en-GB" altLang="zh-CN" dirty="0">
                <a:solidFill>
                  <a:prstClr val="black"/>
                </a:solidFill>
              </a:rPr>
              <a:t>BTC</a:t>
            </a:r>
            <a:r>
              <a:rPr lang="zh-CN" altLang="en-US" dirty="0">
                <a:solidFill>
                  <a:prstClr val="black"/>
                </a:solidFill>
              </a:rPr>
              <a:t>的交易输出则尚未花费，代表了</a:t>
            </a:r>
            <a:r>
              <a:rPr lang="en-GB" altLang="zh-CN" dirty="0">
                <a:solidFill>
                  <a:prstClr val="black"/>
                </a:solidFill>
              </a:rPr>
              <a:t>Bob</a:t>
            </a:r>
            <a:r>
              <a:rPr lang="zh-CN" altLang="en-US" dirty="0">
                <a:solidFill>
                  <a:prstClr val="black"/>
                </a:solidFill>
              </a:rPr>
              <a:t>的用户余额。在比特币的世界里，这些还没有花费出去的交易才能够真正地反映出一个用户所拥有的比特币，它们被称之为未花费交易输出（</a:t>
            </a:r>
            <a:r>
              <a:rPr lang="en-GB" altLang="zh-CN" dirty="0">
                <a:solidFill>
                  <a:prstClr val="black"/>
                </a:solidFill>
              </a:rPr>
              <a:t>Unspent Transaction Output</a:t>
            </a:r>
            <a:r>
              <a:rPr lang="zh-CN" altLang="en-GB" dirty="0">
                <a:solidFill>
                  <a:prstClr val="black"/>
                </a:solidFill>
              </a:rPr>
              <a:t>）</a:t>
            </a:r>
            <a:r>
              <a:rPr lang="en-GB" altLang="zh-CN" dirty="0">
                <a:solidFill>
                  <a:prstClr val="black"/>
                </a:solidFill>
              </a:rPr>
              <a:t>, </a:t>
            </a:r>
            <a:r>
              <a:rPr lang="zh-CN" altLang="en-US" dirty="0">
                <a:solidFill>
                  <a:prstClr val="black"/>
                </a:solidFill>
              </a:rPr>
              <a:t>简称为</a:t>
            </a:r>
            <a:r>
              <a:rPr lang="en-GB" altLang="zh-CN" dirty="0">
                <a:solidFill>
                  <a:prstClr val="black"/>
                </a:solidFill>
              </a:rPr>
              <a:t>UTXO</a:t>
            </a:r>
            <a:r>
              <a:rPr lang="zh-CN" altLang="en-GB" dirty="0">
                <a:solidFill>
                  <a:prstClr val="black"/>
                </a:solidFill>
              </a:rPr>
              <a:t>。</a:t>
            </a:r>
            <a:endParaRPr lang="en-US" altLang="zh-CN" dirty="0">
              <a:solidFill>
                <a:prstClr val="black"/>
              </a:solidFill>
            </a:endParaRPr>
          </a:p>
          <a:p>
            <a:pPr lvl="1">
              <a:lnSpc>
                <a:spcPct val="130000"/>
              </a:lnSpc>
            </a:pPr>
            <a:r>
              <a:rPr lang="zh-CN" altLang="en-US" dirty="0">
                <a:solidFill>
                  <a:prstClr val="black"/>
                </a:solidFill>
              </a:rPr>
              <a:t>只要我们把比特币系统上的所有交易执行一遍，将所有由</a:t>
            </a:r>
            <a:r>
              <a:rPr lang="en-GB" altLang="zh-CN" dirty="0">
                <a:solidFill>
                  <a:prstClr val="black"/>
                </a:solidFill>
              </a:rPr>
              <a:t>Bob</a:t>
            </a:r>
            <a:r>
              <a:rPr lang="zh-CN" altLang="en-US" dirty="0">
                <a:solidFill>
                  <a:prstClr val="black"/>
                </a:solidFill>
              </a:rPr>
              <a:t>才可以解锁的、同时也是还没有被“花费”的交易输出收集起来，我们就可以得到</a:t>
            </a:r>
            <a:r>
              <a:rPr lang="en-GB" altLang="zh-CN" dirty="0">
                <a:solidFill>
                  <a:prstClr val="black"/>
                </a:solidFill>
              </a:rPr>
              <a:t>Bob</a:t>
            </a:r>
            <a:r>
              <a:rPr lang="zh-CN" altLang="en-US" dirty="0">
                <a:solidFill>
                  <a:prstClr val="black"/>
                </a:solidFill>
              </a:rPr>
              <a:t>用户的比特币余额</a:t>
            </a:r>
          </a:p>
        </p:txBody>
      </p:sp>
      <p:pic>
        <p:nvPicPr>
          <p:cNvPr id="4" name="图片 3"/>
          <p:cNvPicPr>
            <a:picLocks noChangeAspect="1"/>
          </p:cNvPicPr>
          <p:nvPr/>
        </p:nvPicPr>
        <p:blipFill>
          <a:blip r:embed="rId3"/>
          <a:stretch>
            <a:fillRect/>
          </a:stretch>
        </p:blipFill>
        <p:spPr>
          <a:xfrm>
            <a:off x="1718851" y="4197869"/>
            <a:ext cx="5397665" cy="1836755"/>
          </a:xfrm>
          <a:prstGeom prst="rect">
            <a:avLst/>
          </a:prstGeom>
        </p:spPr>
      </p:pic>
      <p:sp>
        <p:nvSpPr>
          <p:cNvPr id="6" name="文本框 5"/>
          <p:cNvSpPr txBox="1"/>
          <p:nvPr/>
        </p:nvSpPr>
        <p:spPr>
          <a:xfrm>
            <a:off x="3309688" y="6034624"/>
            <a:ext cx="2262158" cy="300082"/>
          </a:xfrm>
          <a:prstGeom prst="rect">
            <a:avLst/>
          </a:prstGeom>
          <a:noFill/>
        </p:spPr>
        <p:txBody>
          <a:bodyPr wrap="none" rtlCol="0">
            <a:spAutoFit/>
          </a:bodyPr>
          <a:lstStyle/>
          <a:p>
            <a:r>
              <a:rPr kumimoji="1" lang="zh-CN" altLang="en-US" sz="1350" dirty="0"/>
              <a:t>未花费与已花费的交易输出</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z="2800" dirty="0"/>
              <a:t>导言： </a:t>
            </a:r>
            <a:r>
              <a:rPr lang="en-US" altLang="zh-CN" sz="2800" dirty="0"/>
              <a:t>From</a:t>
            </a:r>
            <a:r>
              <a:rPr lang="zh-CN" altLang="en-US" sz="2800" dirty="0"/>
              <a:t> </a:t>
            </a:r>
            <a:r>
              <a:rPr lang="en-US" altLang="zh-CN" sz="2800" dirty="0">
                <a:solidFill>
                  <a:srgbClr val="FF0000"/>
                </a:solidFill>
              </a:rPr>
              <a:t>Cryptography</a:t>
            </a:r>
            <a:r>
              <a:rPr lang="zh-CN" altLang="en-US" sz="2800" dirty="0">
                <a:solidFill>
                  <a:srgbClr val="FF0000"/>
                </a:solidFill>
              </a:rPr>
              <a:t> </a:t>
            </a:r>
            <a:r>
              <a:rPr lang="en-US" altLang="zh-CN" sz="2800" dirty="0"/>
              <a:t>to</a:t>
            </a:r>
            <a:r>
              <a:rPr lang="zh-CN" altLang="en-US" sz="2800" dirty="0"/>
              <a:t> </a:t>
            </a:r>
            <a:r>
              <a:rPr lang="en-US" altLang="zh-CN" sz="2800" dirty="0">
                <a:solidFill>
                  <a:schemeClr val="accent1"/>
                </a:solidFill>
              </a:rPr>
              <a:t>Cryptocurrency</a:t>
            </a:r>
            <a:endParaRPr lang="en-US" sz="2800" dirty="0"/>
          </a:p>
        </p:txBody>
      </p:sp>
      <p:sp>
        <p:nvSpPr>
          <p:cNvPr id="3" name="Content Placeholder 2"/>
          <p:cNvSpPr>
            <a:spLocks noGrp="1"/>
          </p:cNvSpPr>
          <p:nvPr>
            <p:ph idx="1"/>
          </p:nvPr>
        </p:nvSpPr>
        <p:spPr/>
        <p:txBody>
          <a:bodyPr/>
          <a:lstStyle/>
          <a:p>
            <a:r>
              <a:rPr lang="zh-CN" altLang="en-US" dirty="0"/>
              <a:t>财奴币 </a:t>
            </a:r>
            <a:r>
              <a:rPr lang="en-US" altLang="zh-CN" dirty="0"/>
              <a:t>(</a:t>
            </a:r>
            <a:r>
              <a:rPr lang="en-US" altLang="zh-CN" dirty="0" err="1"/>
              <a:t>ScroogeCoin</a:t>
            </a:r>
            <a:r>
              <a:rPr lang="en-US" altLang="zh-CN" dirty="0"/>
              <a:t>)</a:t>
            </a:r>
          </a:p>
          <a:p>
            <a:pPr lvl="1"/>
            <a:r>
              <a:rPr lang="zh-CN" altLang="en-US" sz="2200" dirty="0"/>
              <a:t>为了解决“双花问题”而被设计，基于更早期的 </a:t>
            </a:r>
            <a:r>
              <a:rPr lang="en-US" altLang="zh-CN" sz="2200" dirty="0" err="1"/>
              <a:t>GoogyCoin</a:t>
            </a:r>
            <a:r>
              <a:rPr lang="zh-CN" altLang="en-US" sz="2200" dirty="0"/>
              <a:t>，采取了更加复杂的数据结构</a:t>
            </a:r>
            <a:endParaRPr lang="en-US" altLang="zh-CN" sz="2200" dirty="0"/>
          </a:p>
          <a:p>
            <a:pPr lvl="1"/>
            <a:r>
              <a:rPr lang="zh-CN" altLang="en-US" sz="2200" dirty="0"/>
              <a:t>主要概念：“仅增账本”（</a:t>
            </a:r>
            <a:r>
              <a:rPr lang="en-US" altLang="zh-CN" sz="2200" dirty="0"/>
              <a:t>append-only</a:t>
            </a:r>
            <a:r>
              <a:rPr lang="zh-CN" altLang="en-US" sz="2200" dirty="0"/>
              <a:t> </a:t>
            </a:r>
            <a:r>
              <a:rPr lang="en-US" altLang="zh-CN" sz="2200" dirty="0"/>
              <a:t>ledger</a:t>
            </a:r>
            <a:r>
              <a:rPr lang="zh-CN" altLang="en-US" sz="2200" dirty="0"/>
              <a:t>）</a:t>
            </a:r>
            <a:endParaRPr lang="en-US" altLang="zh-CN" sz="2200" dirty="0"/>
          </a:p>
          <a:p>
            <a:pPr lvl="2"/>
            <a:r>
              <a:rPr lang="zh-CN" altLang="en-US" sz="2200" dirty="0"/>
              <a:t> 保证已经写入账本的数据都会永久保留下来</a:t>
            </a:r>
            <a:endParaRPr lang="en-US" sz="2200" dirty="0"/>
          </a:p>
        </p:txBody>
      </p:sp>
      <p:pic>
        <p:nvPicPr>
          <p:cNvPr id="10242" name="Picture 2" descr="概念找员外』财奴币（一）_蜜蜂查"/>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47043" y="3733800"/>
            <a:ext cx="6046153" cy="222143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4"/>
          <a:stretch>
            <a:fillRect/>
          </a:stretch>
        </p:blipFill>
        <p:spPr>
          <a:xfrm>
            <a:off x="4770120" y="849238"/>
            <a:ext cx="1842136" cy="907041"/>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UTXO</a:t>
            </a:r>
            <a:r>
              <a:rPr lang="zh-CN" altLang="en-US" dirty="0"/>
              <a:t>模型  </a:t>
            </a:r>
            <a:r>
              <a:rPr kumimoji="1" lang="en-US" altLang="zh-CN" dirty="0">
                <a:solidFill>
                  <a:prstClr val="black"/>
                </a:solidFill>
              </a:rPr>
              <a:t>(cont.)</a:t>
            </a:r>
            <a:endParaRPr lang="en-US" altLang="zh-CN" dirty="0"/>
          </a:p>
        </p:txBody>
      </p:sp>
      <p:sp>
        <p:nvSpPr>
          <p:cNvPr id="3" name="内容占位符 2"/>
          <p:cNvSpPr>
            <a:spLocks noGrp="1"/>
          </p:cNvSpPr>
          <p:nvPr>
            <p:ph idx="1"/>
          </p:nvPr>
        </p:nvSpPr>
        <p:spPr>
          <a:xfrm>
            <a:off x="402454" y="1255023"/>
            <a:ext cx="8258946" cy="5307142"/>
          </a:xfrm>
        </p:spPr>
        <p:txBody>
          <a:bodyPr>
            <a:normAutofit fontScale="70000" lnSpcReduction="20000"/>
          </a:bodyPr>
          <a:lstStyle/>
          <a:p>
            <a:pPr fontAlgn="auto">
              <a:lnSpc>
                <a:spcPct val="130000"/>
              </a:lnSpc>
            </a:pPr>
            <a:r>
              <a:rPr lang="zh-CN" altLang="en-US" sz="3400" dirty="0"/>
              <a:t>可回溯的交易链条</a:t>
            </a:r>
            <a:endParaRPr lang="en-US" altLang="zh-CN" sz="3400" dirty="0"/>
          </a:p>
          <a:p>
            <a:pPr lvl="1">
              <a:lnSpc>
                <a:spcPct val="130000"/>
              </a:lnSpc>
            </a:pPr>
            <a:r>
              <a:rPr lang="zh-CN" altLang="en-US" dirty="0">
                <a:solidFill>
                  <a:prstClr val="black"/>
                </a:solidFill>
              </a:rPr>
              <a:t>在比特币的</a:t>
            </a:r>
            <a:r>
              <a:rPr lang="en-GB" altLang="zh-CN" dirty="0">
                <a:solidFill>
                  <a:prstClr val="black"/>
                </a:solidFill>
              </a:rPr>
              <a:t>UTXO</a:t>
            </a:r>
            <a:r>
              <a:rPr lang="zh-CN" altLang="en-US" dirty="0">
                <a:solidFill>
                  <a:prstClr val="black"/>
                </a:solidFill>
              </a:rPr>
              <a:t>模型中，比特币并非凭空产生的，而是通过前人的交易得来的，前人的比特币又是通过更为前面的交易获取的</a:t>
            </a:r>
            <a:endParaRPr lang="en-US" altLang="zh-CN" dirty="0">
              <a:solidFill>
                <a:prstClr val="black"/>
              </a:solidFill>
            </a:endParaRPr>
          </a:p>
          <a:p>
            <a:pPr lvl="1">
              <a:lnSpc>
                <a:spcPct val="130000"/>
              </a:lnSpc>
            </a:pPr>
            <a:r>
              <a:rPr lang="zh-CN" altLang="en-US" dirty="0">
                <a:solidFill>
                  <a:prstClr val="black"/>
                </a:solidFill>
              </a:rPr>
              <a:t>这样我们可以对任意的比特币不断回溯，直到最初产生比特币的起点（如何产生我们后面细讲）。在比特币的白皮书中，使用了“电子货币（指比特币）是一条数字签名链”的说法，讲的便是这样一个回溯的链条</a:t>
            </a:r>
            <a:endParaRPr lang="en-US" altLang="zh-CN" dirty="0">
              <a:solidFill>
                <a:prstClr val="black"/>
              </a:solidFill>
            </a:endParaRPr>
          </a:p>
          <a:p>
            <a:pPr lvl="1">
              <a:lnSpc>
                <a:spcPct val="130000"/>
              </a:lnSpc>
            </a:pPr>
            <a:r>
              <a:rPr lang="zh-CN" altLang="en-US" dirty="0">
                <a:solidFill>
                  <a:prstClr val="black"/>
                </a:solidFill>
              </a:rPr>
              <a:t>在这个链条中，每一个节点都是一次比特币的交易，都是一次比特币所有者的签名认证与输出使用。当前任意一个比特币的持有证明，都是通过前面一层又一层交易的签名确认而得到的</a:t>
            </a:r>
            <a:endParaRPr lang="en-US" altLang="zh-CN" dirty="0">
              <a:solidFill>
                <a:prstClr val="black"/>
              </a:solidFill>
            </a:endParaRPr>
          </a:p>
          <a:p>
            <a:pPr lvl="1">
              <a:lnSpc>
                <a:spcPct val="130000"/>
              </a:lnSpc>
            </a:pPr>
            <a:r>
              <a:rPr lang="zh-CN" altLang="en-US" dirty="0">
                <a:solidFill>
                  <a:prstClr val="black"/>
                </a:solidFill>
              </a:rPr>
              <a:t>最后，最新一笔交易的接收人可以通过验证输出的锁定脚本来确认他是这一比特币链条的所有者</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UTXO</a:t>
            </a:r>
            <a:r>
              <a:rPr lang="zh-CN" altLang="en-US" dirty="0"/>
              <a:t>模型  </a:t>
            </a:r>
            <a:r>
              <a:rPr kumimoji="1" lang="en-US" altLang="zh-CN" dirty="0">
                <a:solidFill>
                  <a:prstClr val="black"/>
                </a:solidFill>
              </a:rPr>
              <a:t>(cont.)</a:t>
            </a:r>
            <a:endParaRPr lang="en-US" altLang="zh-CN" dirty="0"/>
          </a:p>
        </p:txBody>
      </p:sp>
      <p:sp>
        <p:nvSpPr>
          <p:cNvPr id="3" name="内容占位符 2"/>
          <p:cNvSpPr>
            <a:spLocks noGrp="1"/>
          </p:cNvSpPr>
          <p:nvPr>
            <p:ph idx="1"/>
          </p:nvPr>
        </p:nvSpPr>
        <p:spPr>
          <a:xfrm>
            <a:off x="381000" y="1215816"/>
            <a:ext cx="8171329" cy="2029535"/>
          </a:xfrm>
        </p:spPr>
        <p:txBody>
          <a:bodyPr>
            <a:normAutofit fontScale="77500" lnSpcReduction="20000"/>
          </a:bodyPr>
          <a:lstStyle/>
          <a:p>
            <a:pPr fontAlgn="auto">
              <a:lnSpc>
                <a:spcPct val="130000"/>
              </a:lnSpc>
            </a:pPr>
            <a:r>
              <a:rPr lang="zh-CN" altLang="en-US" dirty="0"/>
              <a:t>比特币的交易模型和结构</a:t>
            </a:r>
            <a:endParaRPr lang="en-US" altLang="zh-CN" dirty="0"/>
          </a:p>
          <a:p>
            <a:pPr lvl="1">
              <a:lnSpc>
                <a:spcPct val="130000"/>
              </a:lnSpc>
            </a:pPr>
            <a:r>
              <a:rPr lang="zh-CN" altLang="en-US" dirty="0">
                <a:solidFill>
                  <a:prstClr val="black"/>
                </a:solidFill>
              </a:rPr>
              <a:t>下表为交易数据结构细则，其中版本号可以实现在不修改原有交易的情况下实现对比特币交易的功能升级，而锁定时间则被用于定时锁定的比特币交易。这两个字段通常与比特币的一些复杂的脚本功能相关，这里不再继续展开。</a:t>
            </a:r>
          </a:p>
        </p:txBody>
      </p:sp>
      <p:sp>
        <p:nvSpPr>
          <p:cNvPr id="7" name="灯片编号占位符 6"/>
          <p:cNvSpPr>
            <a:spLocks noGrp="1"/>
          </p:cNvSpPr>
          <p:nvPr>
            <p:ph type="sldNum" sz="quarter" idx="4294967295"/>
          </p:nvPr>
        </p:nvSpPr>
        <p:spPr>
          <a:xfrm>
            <a:off x="6790459" y="5624513"/>
            <a:ext cx="2057400" cy="273844"/>
          </a:xfrm>
          <a:prstGeom prst="rect">
            <a:avLst/>
          </a:prstGeom>
        </p:spPr>
        <p:txBody>
          <a:bodyPr/>
          <a:lstStyle/>
          <a:p>
            <a:fld id="{8D4D1E41-7A09-AB4A-A4E1-09765ADA2698}" type="slidenum">
              <a:rPr kumimoji="1" lang="zh-CN" altLang="en-US" smtClean="0"/>
              <a:t>41</a:t>
            </a:fld>
            <a:endParaRPr kumimoji="1" lang="zh-CN" altLang="en-US" dirty="0"/>
          </a:p>
        </p:txBody>
      </p:sp>
      <p:graphicFrame>
        <p:nvGraphicFramePr>
          <p:cNvPr id="4" name="表格 3"/>
          <p:cNvGraphicFramePr>
            <a:graphicFrameLocks noGrp="1"/>
          </p:cNvGraphicFramePr>
          <p:nvPr/>
        </p:nvGraphicFramePr>
        <p:xfrm>
          <a:off x="988838" y="3393270"/>
          <a:ext cx="7064724" cy="2839194"/>
        </p:xfrm>
        <a:graphic>
          <a:graphicData uri="http://schemas.openxmlformats.org/drawingml/2006/table">
            <a:tbl>
              <a:tblPr firstRow="1" firstCol="1" bandRow="1">
                <a:tableStyleId>{7DF18680-E054-41AD-8BC1-D1AEF772440D}</a:tableStyleId>
              </a:tblPr>
              <a:tblGrid>
                <a:gridCol w="1222717">
                  <a:extLst>
                    <a:ext uri="{9D8B030D-6E8A-4147-A177-3AD203B41FA5}">
                      <a16:colId xmlns:a16="http://schemas.microsoft.com/office/drawing/2014/main" val="20000"/>
                    </a:ext>
                  </a:extLst>
                </a:gridCol>
                <a:gridCol w="1222717">
                  <a:extLst>
                    <a:ext uri="{9D8B030D-6E8A-4147-A177-3AD203B41FA5}">
                      <a16:colId xmlns:a16="http://schemas.microsoft.com/office/drawing/2014/main" val="20001"/>
                    </a:ext>
                  </a:extLst>
                </a:gridCol>
                <a:gridCol w="2309645">
                  <a:extLst>
                    <a:ext uri="{9D8B030D-6E8A-4147-A177-3AD203B41FA5}">
                      <a16:colId xmlns:a16="http://schemas.microsoft.com/office/drawing/2014/main" val="20002"/>
                    </a:ext>
                  </a:extLst>
                </a:gridCol>
                <a:gridCol w="2309645">
                  <a:extLst>
                    <a:ext uri="{9D8B030D-6E8A-4147-A177-3AD203B41FA5}">
                      <a16:colId xmlns:a16="http://schemas.microsoft.com/office/drawing/2014/main" val="20003"/>
                    </a:ext>
                  </a:extLst>
                </a:gridCol>
              </a:tblGrid>
              <a:tr h="318118">
                <a:tc gridSpan="4">
                  <a:txBody>
                    <a:bodyPr/>
                    <a:lstStyle/>
                    <a:p>
                      <a:pPr algn="ctr">
                        <a:spcAft>
                          <a:spcPts val="0"/>
                        </a:spcAft>
                      </a:pPr>
                      <a:r>
                        <a:rPr lang="zh-CN" sz="1400" kern="100" dirty="0">
                          <a:effectLst/>
                        </a:rPr>
                        <a:t>比特币交易数据结构</a:t>
                      </a:r>
                      <a:endParaRPr lang="zh-CN" sz="1400" kern="100" dirty="0">
                        <a:effectLst/>
                        <a:latin typeface="Calibri" panose="020F0502020204030204" pitchFamily="34" charset="0"/>
                        <a:ea typeface="宋体" charset="-122"/>
                        <a:cs typeface="Times New Roman" panose="02020503050405090304" pitchFamily="18" charset="0"/>
                      </a:endParaRPr>
                    </a:p>
                  </a:txBody>
                  <a:tcPr marL="51435" marR="51435" marT="0" marB="0">
                    <a:solidFill>
                      <a:schemeClr val="tx1">
                        <a:lumMod val="65000"/>
                        <a:lumOff val="35000"/>
                      </a:schemeClr>
                    </a:solidFill>
                  </a:tcPr>
                </a:tc>
                <a:tc hMerge="1">
                  <a:txBody>
                    <a:bodyPr/>
                    <a:lstStyle/>
                    <a:p>
                      <a:endParaRPr lang="zh-CN"/>
                    </a:p>
                  </a:txBody>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0"/>
                  </a:ext>
                </a:extLst>
              </a:tr>
              <a:tr h="205740">
                <a:tc>
                  <a:txBody>
                    <a:bodyPr/>
                    <a:lstStyle/>
                    <a:p>
                      <a:pPr algn="ctr">
                        <a:spcAft>
                          <a:spcPts val="0"/>
                        </a:spcAft>
                      </a:pPr>
                      <a:r>
                        <a:rPr lang="zh-CN" sz="1400" kern="100">
                          <a:effectLst/>
                        </a:rPr>
                        <a:t>数据项</a:t>
                      </a:r>
                      <a:endParaRPr lang="zh-CN" sz="1400" kern="100">
                        <a:effectLst/>
                        <a:latin typeface="Calibri" panose="020F0502020204030204" pitchFamily="34" charset="0"/>
                        <a:ea typeface="宋体" charset="-122"/>
                        <a:cs typeface="Times New Roman" panose="02020503050405090304" pitchFamily="18" charset="0"/>
                      </a:endParaRPr>
                    </a:p>
                  </a:txBody>
                  <a:tcPr marL="51435" marR="51435" marT="0" marB="0">
                    <a:solidFill>
                      <a:schemeClr val="tx1">
                        <a:lumMod val="65000"/>
                        <a:lumOff val="35000"/>
                      </a:schemeClr>
                    </a:solidFill>
                  </a:tcPr>
                </a:tc>
                <a:tc>
                  <a:txBody>
                    <a:bodyPr/>
                    <a:lstStyle/>
                    <a:p>
                      <a:pPr algn="ctr">
                        <a:spcAft>
                          <a:spcPts val="0"/>
                        </a:spcAft>
                      </a:pPr>
                      <a:r>
                        <a:rPr lang="zh-CN" sz="1400" kern="100">
                          <a:effectLst/>
                        </a:rPr>
                        <a:t>类型</a:t>
                      </a:r>
                      <a:endParaRPr lang="zh-CN" sz="1400" kern="100">
                        <a:effectLst/>
                        <a:latin typeface="Calibri" panose="020F0502020204030204" pitchFamily="34" charset="0"/>
                        <a:ea typeface="宋体" charset="-122"/>
                        <a:cs typeface="Times New Roman" panose="02020503050405090304" pitchFamily="18" charset="0"/>
                      </a:endParaRPr>
                    </a:p>
                  </a:txBody>
                  <a:tcPr marL="51435" marR="51435" marT="0" marB="0"/>
                </a:tc>
                <a:tc>
                  <a:txBody>
                    <a:bodyPr/>
                    <a:lstStyle/>
                    <a:p>
                      <a:pPr algn="ctr">
                        <a:spcAft>
                          <a:spcPts val="0"/>
                        </a:spcAft>
                      </a:pPr>
                      <a:r>
                        <a:rPr lang="zh-CN" sz="1400" kern="100">
                          <a:effectLst/>
                        </a:rPr>
                        <a:t>大小</a:t>
                      </a:r>
                      <a:endParaRPr lang="zh-CN" sz="1400" kern="100">
                        <a:effectLst/>
                        <a:latin typeface="Calibri" panose="020F0502020204030204" pitchFamily="34" charset="0"/>
                        <a:ea typeface="宋体" charset="-122"/>
                        <a:cs typeface="Times New Roman" panose="02020503050405090304" pitchFamily="18" charset="0"/>
                      </a:endParaRPr>
                    </a:p>
                  </a:txBody>
                  <a:tcPr marL="51435" marR="51435" marT="0" marB="0"/>
                </a:tc>
                <a:tc>
                  <a:txBody>
                    <a:bodyPr/>
                    <a:lstStyle/>
                    <a:p>
                      <a:pPr algn="ctr">
                        <a:spcAft>
                          <a:spcPts val="0"/>
                        </a:spcAft>
                      </a:pPr>
                      <a:r>
                        <a:rPr lang="zh-CN" sz="1400" kern="100">
                          <a:effectLst/>
                        </a:rPr>
                        <a:t>说明</a:t>
                      </a:r>
                      <a:endParaRPr lang="zh-CN" sz="1400" kern="100">
                        <a:effectLst/>
                        <a:latin typeface="Calibri" panose="020F0502020204030204" pitchFamily="34" charset="0"/>
                        <a:ea typeface="宋体" charset="-122"/>
                        <a:cs typeface="Times New Roman" panose="02020503050405090304" pitchFamily="18" charset="0"/>
                      </a:endParaRPr>
                    </a:p>
                  </a:txBody>
                  <a:tcPr marL="51435" marR="51435" marT="0" marB="0"/>
                </a:tc>
                <a:extLst>
                  <a:ext uri="{0D108BD9-81ED-4DB2-BD59-A6C34878D82A}">
                    <a16:rowId xmlns:a16="http://schemas.microsoft.com/office/drawing/2014/main" val="10001"/>
                  </a:ext>
                </a:extLst>
              </a:tr>
              <a:tr h="205740">
                <a:tc>
                  <a:txBody>
                    <a:bodyPr/>
                    <a:lstStyle/>
                    <a:p>
                      <a:pPr algn="ctr">
                        <a:spcAft>
                          <a:spcPts val="0"/>
                        </a:spcAft>
                      </a:pPr>
                      <a:r>
                        <a:rPr lang="en-US" sz="1400" kern="100">
                          <a:effectLst/>
                        </a:rPr>
                        <a:t>nVersion</a:t>
                      </a:r>
                      <a:endParaRPr lang="zh-CN" sz="1400" kern="100">
                        <a:effectLst/>
                        <a:latin typeface="Calibri" panose="020F0502020204030204" pitchFamily="34" charset="0"/>
                        <a:ea typeface="宋体" charset="-122"/>
                        <a:cs typeface="Times New Roman" panose="02020503050405090304" pitchFamily="18" charset="0"/>
                      </a:endParaRPr>
                    </a:p>
                  </a:txBody>
                  <a:tcPr marL="51435" marR="51435" marT="0" marB="0">
                    <a:solidFill>
                      <a:schemeClr val="tx1">
                        <a:lumMod val="65000"/>
                        <a:lumOff val="35000"/>
                      </a:schemeClr>
                    </a:solidFill>
                  </a:tcPr>
                </a:tc>
                <a:tc>
                  <a:txBody>
                    <a:bodyPr/>
                    <a:lstStyle/>
                    <a:p>
                      <a:pPr algn="ctr">
                        <a:spcAft>
                          <a:spcPts val="0"/>
                        </a:spcAft>
                      </a:pPr>
                      <a:r>
                        <a:rPr lang="zh-CN" sz="1400" kern="100">
                          <a:effectLst/>
                        </a:rPr>
                        <a:t>整数</a:t>
                      </a:r>
                      <a:endParaRPr lang="zh-CN" sz="1400" kern="100">
                        <a:effectLst/>
                        <a:latin typeface="Calibri" panose="020F0502020204030204" pitchFamily="34" charset="0"/>
                        <a:ea typeface="宋体" charset="-122"/>
                        <a:cs typeface="Times New Roman" panose="02020503050405090304" pitchFamily="18" charset="0"/>
                      </a:endParaRPr>
                    </a:p>
                  </a:txBody>
                  <a:tcPr marL="51435" marR="51435" marT="0" marB="0"/>
                </a:tc>
                <a:tc>
                  <a:txBody>
                    <a:bodyPr/>
                    <a:lstStyle/>
                    <a:p>
                      <a:pPr algn="ctr">
                        <a:spcAft>
                          <a:spcPts val="0"/>
                        </a:spcAft>
                      </a:pPr>
                      <a:r>
                        <a:rPr lang="en-US" sz="1400" kern="100">
                          <a:effectLst/>
                        </a:rPr>
                        <a:t>4</a:t>
                      </a:r>
                      <a:r>
                        <a:rPr lang="zh-CN" sz="1400" kern="100">
                          <a:effectLst/>
                        </a:rPr>
                        <a:t>字节</a:t>
                      </a:r>
                      <a:endParaRPr lang="zh-CN" sz="1400" kern="100">
                        <a:effectLst/>
                        <a:latin typeface="Calibri" panose="020F0502020204030204" pitchFamily="34" charset="0"/>
                        <a:ea typeface="宋体" charset="-122"/>
                        <a:cs typeface="Times New Roman" panose="02020503050405090304" pitchFamily="18" charset="0"/>
                      </a:endParaRPr>
                    </a:p>
                  </a:txBody>
                  <a:tcPr marL="51435" marR="51435" marT="0" marB="0"/>
                </a:tc>
                <a:tc>
                  <a:txBody>
                    <a:bodyPr/>
                    <a:lstStyle/>
                    <a:p>
                      <a:pPr algn="just">
                        <a:spcAft>
                          <a:spcPts val="0"/>
                        </a:spcAft>
                      </a:pPr>
                      <a:r>
                        <a:rPr lang="zh-CN" sz="1400" kern="100">
                          <a:effectLst/>
                        </a:rPr>
                        <a:t>交易的版本号</a:t>
                      </a:r>
                      <a:endParaRPr lang="zh-CN" sz="1400" kern="100">
                        <a:effectLst/>
                        <a:latin typeface="Calibri" panose="020F0502020204030204" pitchFamily="34" charset="0"/>
                        <a:ea typeface="宋体" charset="-122"/>
                        <a:cs typeface="Times New Roman" panose="02020503050405090304" pitchFamily="18" charset="0"/>
                      </a:endParaRPr>
                    </a:p>
                  </a:txBody>
                  <a:tcPr marL="51435" marR="51435" marT="0" marB="0"/>
                </a:tc>
                <a:extLst>
                  <a:ext uri="{0D108BD9-81ED-4DB2-BD59-A6C34878D82A}">
                    <a16:rowId xmlns:a16="http://schemas.microsoft.com/office/drawing/2014/main" val="10002"/>
                  </a:ext>
                </a:extLst>
              </a:tr>
              <a:tr h="411480">
                <a:tc rowSpan="2">
                  <a:txBody>
                    <a:bodyPr/>
                    <a:lstStyle/>
                    <a:p>
                      <a:pPr algn="ctr">
                        <a:spcAft>
                          <a:spcPts val="0"/>
                        </a:spcAft>
                      </a:pPr>
                      <a:r>
                        <a:rPr lang="en-US" sz="1400" kern="100">
                          <a:effectLst/>
                        </a:rPr>
                        <a:t>vin</a:t>
                      </a:r>
                      <a:endParaRPr lang="zh-CN" sz="1400" kern="100">
                        <a:effectLst/>
                        <a:latin typeface="Calibri" panose="020F0502020204030204" pitchFamily="34" charset="0"/>
                        <a:ea typeface="宋体" charset="-122"/>
                        <a:cs typeface="Times New Roman" panose="02020503050405090304" pitchFamily="18" charset="0"/>
                      </a:endParaRPr>
                    </a:p>
                  </a:txBody>
                  <a:tcPr marL="51435" marR="51435" marT="0" marB="0" anchor="ctr">
                    <a:solidFill>
                      <a:schemeClr val="tx1">
                        <a:lumMod val="65000"/>
                        <a:lumOff val="35000"/>
                      </a:schemeClr>
                    </a:solidFill>
                  </a:tcPr>
                </a:tc>
                <a:tc>
                  <a:txBody>
                    <a:bodyPr/>
                    <a:lstStyle/>
                    <a:p>
                      <a:pPr algn="ctr">
                        <a:spcAft>
                          <a:spcPts val="0"/>
                        </a:spcAft>
                      </a:pPr>
                      <a:r>
                        <a:rPr lang="zh-CN" sz="1400" kern="100">
                          <a:effectLst/>
                        </a:rPr>
                        <a:t>变长无符号整型</a:t>
                      </a:r>
                      <a:endParaRPr lang="zh-CN" sz="1400" kern="100">
                        <a:effectLst/>
                        <a:latin typeface="Calibri" panose="020F0502020204030204" pitchFamily="34" charset="0"/>
                        <a:ea typeface="宋体" charset="-122"/>
                        <a:cs typeface="Times New Roman" panose="02020503050405090304" pitchFamily="18" charset="0"/>
                      </a:endParaRPr>
                    </a:p>
                  </a:txBody>
                  <a:tcPr marL="51435" marR="51435" marT="0" marB="0"/>
                </a:tc>
                <a:tc>
                  <a:txBody>
                    <a:bodyPr/>
                    <a:lstStyle/>
                    <a:p>
                      <a:pPr algn="ctr">
                        <a:spcAft>
                          <a:spcPts val="0"/>
                        </a:spcAft>
                      </a:pPr>
                      <a:r>
                        <a:rPr lang="en-US" sz="1400" kern="100">
                          <a:effectLst/>
                        </a:rPr>
                        <a:t>1-9</a:t>
                      </a:r>
                      <a:r>
                        <a:rPr lang="zh-CN" sz="1400" kern="100">
                          <a:effectLst/>
                        </a:rPr>
                        <a:t>字节</a:t>
                      </a:r>
                      <a:endParaRPr lang="zh-CN" sz="1400" kern="100">
                        <a:effectLst/>
                        <a:latin typeface="Calibri" panose="020F0502020204030204" pitchFamily="34" charset="0"/>
                        <a:ea typeface="宋体" charset="-122"/>
                        <a:cs typeface="Times New Roman" panose="02020503050405090304" pitchFamily="18" charset="0"/>
                      </a:endParaRPr>
                    </a:p>
                  </a:txBody>
                  <a:tcPr marL="51435" marR="51435" marT="0" marB="0"/>
                </a:tc>
                <a:tc>
                  <a:txBody>
                    <a:bodyPr/>
                    <a:lstStyle/>
                    <a:p>
                      <a:pPr algn="just">
                        <a:spcAft>
                          <a:spcPts val="0"/>
                        </a:spcAft>
                      </a:pPr>
                      <a:r>
                        <a:rPr lang="zh-CN" sz="1400" kern="100">
                          <a:effectLst/>
                        </a:rPr>
                        <a:t>交易输入数量</a:t>
                      </a:r>
                      <a:endParaRPr lang="zh-CN" sz="1400" kern="100">
                        <a:effectLst/>
                        <a:latin typeface="Calibri" panose="020F0502020204030204" pitchFamily="34" charset="0"/>
                        <a:ea typeface="宋体" charset="-122"/>
                        <a:cs typeface="Times New Roman" panose="02020503050405090304" pitchFamily="18" charset="0"/>
                      </a:endParaRPr>
                    </a:p>
                  </a:txBody>
                  <a:tcPr marL="51435" marR="51435" marT="0" marB="0"/>
                </a:tc>
                <a:extLst>
                  <a:ext uri="{0D108BD9-81ED-4DB2-BD59-A6C34878D82A}">
                    <a16:rowId xmlns:a16="http://schemas.microsoft.com/office/drawing/2014/main" val="10003"/>
                  </a:ext>
                </a:extLst>
              </a:tr>
              <a:tr h="411480">
                <a:tc vMerge="1">
                  <a:txBody>
                    <a:bodyPr/>
                    <a:lstStyle/>
                    <a:p>
                      <a:endParaRPr lang="zh-CN"/>
                    </a:p>
                  </a:txBody>
                  <a:tcPr/>
                </a:tc>
                <a:tc>
                  <a:txBody>
                    <a:bodyPr/>
                    <a:lstStyle/>
                    <a:p>
                      <a:pPr algn="ctr">
                        <a:spcAft>
                          <a:spcPts val="0"/>
                        </a:spcAft>
                      </a:pPr>
                      <a:r>
                        <a:rPr lang="zh-CN" sz="1400" kern="100">
                          <a:effectLst/>
                        </a:rPr>
                        <a:t>数组</a:t>
                      </a:r>
                      <a:endParaRPr lang="zh-CN" sz="1400" kern="100">
                        <a:effectLst/>
                        <a:latin typeface="Calibri" panose="020F0502020204030204" pitchFamily="34" charset="0"/>
                        <a:ea typeface="宋体" charset="-122"/>
                        <a:cs typeface="Times New Roman" panose="02020503050405090304" pitchFamily="18" charset="0"/>
                      </a:endParaRPr>
                    </a:p>
                  </a:txBody>
                  <a:tcPr marL="51435" marR="51435" marT="0" marB="0"/>
                </a:tc>
                <a:tc>
                  <a:txBody>
                    <a:bodyPr/>
                    <a:lstStyle/>
                    <a:p>
                      <a:pPr algn="ctr">
                        <a:spcAft>
                          <a:spcPts val="0"/>
                        </a:spcAft>
                      </a:pPr>
                      <a:r>
                        <a:rPr lang="zh-CN" sz="1400" kern="100">
                          <a:effectLst/>
                        </a:rPr>
                        <a:t>不定</a:t>
                      </a:r>
                      <a:endParaRPr lang="zh-CN" sz="1400" kern="100">
                        <a:effectLst/>
                        <a:latin typeface="Calibri" panose="020F0502020204030204" pitchFamily="34" charset="0"/>
                        <a:ea typeface="宋体" charset="-122"/>
                        <a:cs typeface="Times New Roman" panose="02020503050405090304" pitchFamily="18" charset="0"/>
                      </a:endParaRPr>
                    </a:p>
                  </a:txBody>
                  <a:tcPr marL="51435" marR="51435" marT="0" marB="0"/>
                </a:tc>
                <a:tc>
                  <a:txBody>
                    <a:bodyPr/>
                    <a:lstStyle/>
                    <a:p>
                      <a:pPr algn="just">
                        <a:spcAft>
                          <a:spcPts val="0"/>
                        </a:spcAft>
                      </a:pPr>
                      <a:r>
                        <a:rPr lang="zh-CN" sz="1400" kern="100">
                          <a:effectLst/>
                        </a:rPr>
                        <a:t>交易的所有输入，按顺序排列</a:t>
                      </a:r>
                      <a:endParaRPr lang="zh-CN" sz="1400" kern="100">
                        <a:effectLst/>
                        <a:latin typeface="Calibri" panose="020F0502020204030204" pitchFamily="34" charset="0"/>
                        <a:ea typeface="宋体" charset="-122"/>
                        <a:cs typeface="Times New Roman" panose="02020503050405090304" pitchFamily="18" charset="0"/>
                      </a:endParaRPr>
                    </a:p>
                  </a:txBody>
                  <a:tcPr marL="51435" marR="51435" marT="0" marB="0"/>
                </a:tc>
                <a:extLst>
                  <a:ext uri="{0D108BD9-81ED-4DB2-BD59-A6C34878D82A}">
                    <a16:rowId xmlns:a16="http://schemas.microsoft.com/office/drawing/2014/main" val="10004"/>
                  </a:ext>
                </a:extLst>
              </a:tr>
              <a:tr h="411480">
                <a:tc rowSpan="2">
                  <a:txBody>
                    <a:bodyPr/>
                    <a:lstStyle/>
                    <a:p>
                      <a:pPr algn="ctr">
                        <a:spcAft>
                          <a:spcPts val="0"/>
                        </a:spcAft>
                      </a:pPr>
                      <a:r>
                        <a:rPr lang="en-US" sz="1400" kern="100">
                          <a:effectLst/>
                        </a:rPr>
                        <a:t>vout</a:t>
                      </a:r>
                      <a:endParaRPr lang="zh-CN" sz="1400" kern="100">
                        <a:effectLst/>
                        <a:latin typeface="Calibri" panose="020F0502020204030204" pitchFamily="34" charset="0"/>
                        <a:ea typeface="宋体" charset="-122"/>
                        <a:cs typeface="Times New Roman" panose="02020503050405090304" pitchFamily="18" charset="0"/>
                      </a:endParaRPr>
                    </a:p>
                  </a:txBody>
                  <a:tcPr marL="51435" marR="51435" marT="0" marB="0" anchor="ctr">
                    <a:solidFill>
                      <a:schemeClr val="tx1">
                        <a:lumMod val="65000"/>
                        <a:lumOff val="35000"/>
                      </a:schemeClr>
                    </a:solidFill>
                  </a:tcPr>
                </a:tc>
                <a:tc>
                  <a:txBody>
                    <a:bodyPr/>
                    <a:lstStyle/>
                    <a:p>
                      <a:pPr algn="ctr">
                        <a:spcAft>
                          <a:spcPts val="0"/>
                        </a:spcAft>
                      </a:pPr>
                      <a:r>
                        <a:rPr lang="zh-CN" sz="1400" kern="100">
                          <a:effectLst/>
                        </a:rPr>
                        <a:t>变长无符号整型</a:t>
                      </a:r>
                      <a:endParaRPr lang="zh-CN" sz="1400" kern="100">
                        <a:effectLst/>
                        <a:latin typeface="Calibri" panose="020F0502020204030204" pitchFamily="34" charset="0"/>
                        <a:ea typeface="宋体" charset="-122"/>
                        <a:cs typeface="Times New Roman" panose="02020503050405090304" pitchFamily="18" charset="0"/>
                      </a:endParaRPr>
                    </a:p>
                  </a:txBody>
                  <a:tcPr marL="51435" marR="51435" marT="0" marB="0"/>
                </a:tc>
                <a:tc>
                  <a:txBody>
                    <a:bodyPr/>
                    <a:lstStyle/>
                    <a:p>
                      <a:pPr algn="ctr">
                        <a:spcAft>
                          <a:spcPts val="0"/>
                        </a:spcAft>
                      </a:pPr>
                      <a:r>
                        <a:rPr lang="en-US" sz="1400" kern="100" dirty="0">
                          <a:effectLst/>
                        </a:rPr>
                        <a:t>1-9</a:t>
                      </a:r>
                      <a:r>
                        <a:rPr lang="zh-CN" sz="1400" kern="100" dirty="0">
                          <a:effectLst/>
                        </a:rPr>
                        <a:t>字节</a:t>
                      </a:r>
                      <a:endParaRPr lang="zh-CN" sz="1400" kern="100" dirty="0">
                        <a:effectLst/>
                        <a:latin typeface="Calibri" panose="020F0502020204030204" pitchFamily="34" charset="0"/>
                        <a:ea typeface="宋体" charset="-122"/>
                        <a:cs typeface="Times New Roman" panose="02020503050405090304" pitchFamily="18" charset="0"/>
                      </a:endParaRPr>
                    </a:p>
                  </a:txBody>
                  <a:tcPr marL="51435" marR="51435" marT="0" marB="0"/>
                </a:tc>
                <a:tc>
                  <a:txBody>
                    <a:bodyPr/>
                    <a:lstStyle/>
                    <a:p>
                      <a:pPr algn="just">
                        <a:spcAft>
                          <a:spcPts val="0"/>
                        </a:spcAft>
                      </a:pPr>
                      <a:r>
                        <a:rPr lang="zh-CN" sz="1400" kern="100">
                          <a:effectLst/>
                        </a:rPr>
                        <a:t>交易输出数量</a:t>
                      </a:r>
                      <a:endParaRPr lang="zh-CN" sz="1400" kern="100">
                        <a:effectLst/>
                        <a:latin typeface="Calibri" panose="020F0502020204030204" pitchFamily="34" charset="0"/>
                        <a:ea typeface="宋体" charset="-122"/>
                        <a:cs typeface="Times New Roman" panose="02020503050405090304" pitchFamily="18" charset="0"/>
                      </a:endParaRPr>
                    </a:p>
                  </a:txBody>
                  <a:tcPr marL="51435" marR="51435" marT="0" marB="0"/>
                </a:tc>
                <a:extLst>
                  <a:ext uri="{0D108BD9-81ED-4DB2-BD59-A6C34878D82A}">
                    <a16:rowId xmlns:a16="http://schemas.microsoft.com/office/drawing/2014/main" val="10005"/>
                  </a:ext>
                </a:extLst>
              </a:tr>
              <a:tr h="411480">
                <a:tc vMerge="1">
                  <a:txBody>
                    <a:bodyPr/>
                    <a:lstStyle/>
                    <a:p>
                      <a:endParaRPr lang="zh-CN"/>
                    </a:p>
                  </a:txBody>
                  <a:tcPr/>
                </a:tc>
                <a:tc>
                  <a:txBody>
                    <a:bodyPr/>
                    <a:lstStyle/>
                    <a:p>
                      <a:pPr algn="ctr">
                        <a:spcAft>
                          <a:spcPts val="0"/>
                        </a:spcAft>
                      </a:pPr>
                      <a:r>
                        <a:rPr lang="zh-CN" sz="1400" kern="100">
                          <a:effectLst/>
                        </a:rPr>
                        <a:t>数组</a:t>
                      </a:r>
                      <a:endParaRPr lang="zh-CN" sz="1400" kern="100">
                        <a:effectLst/>
                        <a:latin typeface="Calibri" panose="020F0502020204030204" pitchFamily="34" charset="0"/>
                        <a:ea typeface="宋体" charset="-122"/>
                        <a:cs typeface="Times New Roman" panose="02020503050405090304" pitchFamily="18" charset="0"/>
                      </a:endParaRPr>
                    </a:p>
                  </a:txBody>
                  <a:tcPr marL="51435" marR="51435" marT="0" marB="0"/>
                </a:tc>
                <a:tc>
                  <a:txBody>
                    <a:bodyPr/>
                    <a:lstStyle/>
                    <a:p>
                      <a:pPr algn="ctr">
                        <a:spcAft>
                          <a:spcPts val="0"/>
                        </a:spcAft>
                      </a:pPr>
                      <a:r>
                        <a:rPr lang="zh-CN" sz="1400" kern="100">
                          <a:effectLst/>
                        </a:rPr>
                        <a:t>不定</a:t>
                      </a:r>
                      <a:endParaRPr lang="zh-CN" sz="1400" kern="100">
                        <a:effectLst/>
                        <a:latin typeface="Calibri" panose="020F0502020204030204" pitchFamily="34" charset="0"/>
                        <a:ea typeface="宋体" charset="-122"/>
                        <a:cs typeface="Times New Roman" panose="02020503050405090304" pitchFamily="18" charset="0"/>
                      </a:endParaRPr>
                    </a:p>
                  </a:txBody>
                  <a:tcPr marL="51435" marR="51435" marT="0" marB="0"/>
                </a:tc>
                <a:tc>
                  <a:txBody>
                    <a:bodyPr/>
                    <a:lstStyle/>
                    <a:p>
                      <a:pPr algn="just">
                        <a:spcAft>
                          <a:spcPts val="0"/>
                        </a:spcAft>
                      </a:pPr>
                      <a:r>
                        <a:rPr lang="zh-CN" sz="1400" kern="100">
                          <a:effectLst/>
                        </a:rPr>
                        <a:t>交易的所有输出，按顺序排列</a:t>
                      </a:r>
                      <a:endParaRPr lang="zh-CN" sz="1400" kern="100">
                        <a:effectLst/>
                        <a:latin typeface="Calibri" panose="020F0502020204030204" pitchFamily="34" charset="0"/>
                        <a:ea typeface="宋体" charset="-122"/>
                        <a:cs typeface="Times New Roman" panose="02020503050405090304" pitchFamily="18" charset="0"/>
                      </a:endParaRPr>
                    </a:p>
                  </a:txBody>
                  <a:tcPr marL="51435" marR="51435" marT="0" marB="0"/>
                </a:tc>
                <a:extLst>
                  <a:ext uri="{0D108BD9-81ED-4DB2-BD59-A6C34878D82A}">
                    <a16:rowId xmlns:a16="http://schemas.microsoft.com/office/drawing/2014/main" val="10006"/>
                  </a:ext>
                </a:extLst>
              </a:tr>
              <a:tr h="387476">
                <a:tc>
                  <a:txBody>
                    <a:bodyPr/>
                    <a:lstStyle/>
                    <a:p>
                      <a:pPr algn="ctr">
                        <a:spcAft>
                          <a:spcPts val="0"/>
                        </a:spcAft>
                      </a:pPr>
                      <a:r>
                        <a:rPr lang="en-US" sz="1400" kern="100" dirty="0" err="1">
                          <a:effectLst/>
                        </a:rPr>
                        <a:t>nLockTime</a:t>
                      </a:r>
                      <a:endParaRPr lang="zh-CN" sz="1400" kern="100" dirty="0">
                        <a:effectLst/>
                        <a:latin typeface="Calibri" panose="020F0502020204030204" pitchFamily="34" charset="0"/>
                        <a:ea typeface="宋体" charset="-122"/>
                        <a:cs typeface="Times New Roman" panose="02020503050405090304" pitchFamily="18" charset="0"/>
                      </a:endParaRPr>
                    </a:p>
                  </a:txBody>
                  <a:tcPr marL="51435" marR="51435" marT="0" marB="0">
                    <a:solidFill>
                      <a:schemeClr val="tx1">
                        <a:lumMod val="65000"/>
                        <a:lumOff val="35000"/>
                      </a:schemeClr>
                    </a:solidFill>
                  </a:tcPr>
                </a:tc>
                <a:tc>
                  <a:txBody>
                    <a:bodyPr/>
                    <a:lstStyle/>
                    <a:p>
                      <a:pPr algn="ctr">
                        <a:spcAft>
                          <a:spcPts val="0"/>
                        </a:spcAft>
                      </a:pPr>
                      <a:r>
                        <a:rPr lang="zh-CN" sz="1400" kern="100">
                          <a:effectLst/>
                        </a:rPr>
                        <a:t>无符号整型</a:t>
                      </a:r>
                      <a:endParaRPr lang="zh-CN" sz="1400" kern="100">
                        <a:effectLst/>
                        <a:latin typeface="Calibri" panose="020F0502020204030204" pitchFamily="34" charset="0"/>
                        <a:ea typeface="宋体" charset="-122"/>
                        <a:cs typeface="Times New Roman" panose="02020503050405090304" pitchFamily="18" charset="0"/>
                      </a:endParaRPr>
                    </a:p>
                  </a:txBody>
                  <a:tcPr marL="51435" marR="51435" marT="0" marB="0"/>
                </a:tc>
                <a:tc>
                  <a:txBody>
                    <a:bodyPr/>
                    <a:lstStyle/>
                    <a:p>
                      <a:pPr algn="ctr">
                        <a:spcAft>
                          <a:spcPts val="0"/>
                        </a:spcAft>
                      </a:pPr>
                      <a:r>
                        <a:rPr lang="en-US" sz="1400" kern="100">
                          <a:effectLst/>
                        </a:rPr>
                        <a:t>4</a:t>
                      </a:r>
                      <a:r>
                        <a:rPr lang="zh-CN" sz="1400" kern="100">
                          <a:effectLst/>
                        </a:rPr>
                        <a:t>字节</a:t>
                      </a:r>
                      <a:endParaRPr lang="zh-CN" sz="1400" kern="100">
                        <a:effectLst/>
                        <a:latin typeface="Calibri" panose="020F0502020204030204" pitchFamily="34" charset="0"/>
                        <a:ea typeface="宋体" charset="-122"/>
                        <a:cs typeface="Times New Roman" panose="02020503050405090304" pitchFamily="18" charset="0"/>
                      </a:endParaRPr>
                    </a:p>
                  </a:txBody>
                  <a:tcPr marL="51435" marR="51435" marT="0" marB="0"/>
                </a:tc>
                <a:tc>
                  <a:txBody>
                    <a:bodyPr/>
                    <a:lstStyle/>
                    <a:p>
                      <a:pPr algn="just">
                        <a:spcAft>
                          <a:spcPts val="0"/>
                        </a:spcAft>
                      </a:pPr>
                      <a:r>
                        <a:rPr lang="zh-CN" sz="1400" kern="100" dirty="0">
                          <a:effectLst/>
                        </a:rPr>
                        <a:t>用于时间锁定脚本的时间戳</a:t>
                      </a:r>
                      <a:endParaRPr lang="zh-CN" sz="1400" kern="100" dirty="0">
                        <a:effectLst/>
                        <a:latin typeface="Calibri" panose="020F0502020204030204" pitchFamily="34" charset="0"/>
                        <a:ea typeface="宋体" charset="-122"/>
                        <a:cs typeface="Times New Roman" panose="02020503050405090304" pitchFamily="18" charset="0"/>
                      </a:endParaRPr>
                    </a:p>
                  </a:txBody>
                  <a:tcPr marL="51435" marR="51435" marT="0" marB="0"/>
                </a:tc>
                <a:extLst>
                  <a:ext uri="{0D108BD9-81ED-4DB2-BD59-A6C34878D82A}">
                    <a16:rowId xmlns:a16="http://schemas.microsoft.com/office/drawing/2014/main" val="10007"/>
                  </a:ext>
                </a:extLst>
              </a:tr>
            </a:tbl>
          </a:graphicData>
        </a:graphic>
      </p:graphicFrame>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5565" y="3439492"/>
            <a:ext cx="7772400" cy="1362075"/>
          </a:xfrm>
        </p:spPr>
        <p:txBody>
          <a:bodyPr/>
          <a:lstStyle/>
          <a:p>
            <a:r>
              <a:rPr lang="en-US" altLang="zh-CN" dirty="0"/>
              <a:t>Part</a:t>
            </a:r>
            <a:r>
              <a:rPr lang="zh-CN" altLang="en-US" dirty="0"/>
              <a:t> </a:t>
            </a:r>
            <a:r>
              <a:rPr lang="en-US" altLang="zh-CN" dirty="0"/>
              <a:t>4:</a:t>
            </a:r>
            <a:r>
              <a:rPr lang="zh-CN" altLang="en-US" dirty="0"/>
              <a:t> 默克尔树</a:t>
            </a:r>
            <a:endParaRPr lang="en-US" dirty="0"/>
          </a:p>
        </p:txBody>
      </p:sp>
      <p:sp>
        <p:nvSpPr>
          <p:cNvPr id="3" name="Text Placeholder 2"/>
          <p:cNvSpPr>
            <a:spLocks noGrp="1"/>
          </p:cNvSpPr>
          <p:nvPr>
            <p:ph type="body" idx="1"/>
          </p:nvPr>
        </p:nvSpPr>
        <p:spPr>
          <a:xfrm>
            <a:off x="735565" y="1939306"/>
            <a:ext cx="7772400" cy="1267722"/>
          </a:xfrm>
        </p:spPr>
        <p:txBody>
          <a:bodyPr/>
          <a:lstStyle/>
          <a:p>
            <a:r>
              <a:rPr lang="zh-CN" altLang="en-US" dirty="0"/>
              <a:t>比特币数据结构</a:t>
            </a:r>
            <a:endParaRPr lang="en-US"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Part</a:t>
            </a:r>
            <a:r>
              <a:rPr lang="zh-CN" altLang="en-US" dirty="0"/>
              <a:t> </a:t>
            </a:r>
            <a:r>
              <a:rPr lang="en-US" altLang="zh-CN" dirty="0"/>
              <a:t>4:</a:t>
            </a:r>
            <a:r>
              <a:rPr lang="zh-CN" altLang="en-US" dirty="0"/>
              <a:t> </a:t>
            </a:r>
            <a:r>
              <a:rPr lang="en-US" altLang="zh-CN" dirty="0" err="1"/>
              <a:t>Merkle</a:t>
            </a:r>
            <a:r>
              <a:rPr lang="zh-CN" altLang="en-US" dirty="0"/>
              <a:t> </a:t>
            </a:r>
            <a:r>
              <a:rPr lang="en-US" altLang="zh-CN" dirty="0"/>
              <a:t>Tree</a:t>
            </a:r>
            <a:endParaRPr lang="en-US" dirty="0"/>
          </a:p>
        </p:txBody>
      </p:sp>
      <p:sp>
        <p:nvSpPr>
          <p:cNvPr id="3" name="Content Placeholder 2"/>
          <p:cNvSpPr>
            <a:spLocks noGrp="1"/>
          </p:cNvSpPr>
          <p:nvPr>
            <p:ph idx="1"/>
          </p:nvPr>
        </p:nvSpPr>
        <p:spPr/>
        <p:txBody>
          <a:bodyPr/>
          <a:lstStyle/>
          <a:p>
            <a:r>
              <a:rPr lang="en-US" altLang="zh-CN" dirty="0">
                <a:solidFill>
                  <a:srgbClr val="C00000"/>
                </a:solidFill>
              </a:rPr>
              <a:t>NOT</a:t>
            </a:r>
            <a:r>
              <a:rPr lang="zh-CN" altLang="en-US" dirty="0">
                <a:solidFill>
                  <a:srgbClr val="C00000"/>
                </a:solidFill>
              </a:rPr>
              <a:t> </a:t>
            </a:r>
            <a:r>
              <a:rPr lang="en-US" b="1" dirty="0"/>
              <a:t>Angela Merkel</a:t>
            </a:r>
            <a:r>
              <a:rPr lang="zh-CN" altLang="en-US" b="1" dirty="0"/>
              <a:t> </a:t>
            </a:r>
            <a:r>
              <a:rPr lang="en-US" altLang="zh-CN" b="1" dirty="0"/>
              <a:t>+</a:t>
            </a:r>
            <a:r>
              <a:rPr lang="zh-CN" altLang="en-US" b="1" dirty="0"/>
              <a:t> </a:t>
            </a:r>
            <a:r>
              <a:rPr lang="en-US" altLang="zh-CN" b="1" dirty="0"/>
              <a:t>tree</a:t>
            </a:r>
            <a:endParaRPr lang="en-US" dirty="0"/>
          </a:p>
        </p:txBody>
      </p:sp>
      <p:grpSp>
        <p:nvGrpSpPr>
          <p:cNvPr id="8" name="Group 7"/>
          <p:cNvGrpSpPr/>
          <p:nvPr/>
        </p:nvGrpSpPr>
        <p:grpSpPr>
          <a:xfrm>
            <a:off x="1188078" y="1692308"/>
            <a:ext cx="3543218" cy="4681386"/>
            <a:chOff x="5584343" y="1811199"/>
            <a:chExt cx="3543218" cy="4681386"/>
          </a:xfrm>
        </p:grpSpPr>
        <p:pic>
          <p:nvPicPr>
            <p:cNvPr id="1034" name="Picture 10" descr="olorful Natural Tree Icons PNG - Free PNG and Icons Download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66884" y="4792524"/>
              <a:ext cx="1618754" cy="170006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ngela Merkel 2019 (cropped).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4343" y="1811199"/>
              <a:ext cx="2095500" cy="2981325"/>
            </a:xfrm>
            <a:prstGeom prst="rect">
              <a:avLst/>
            </a:prstGeom>
            <a:noFill/>
            <a:extLst>
              <a:ext uri="{909E8E84-426E-40DD-AFC4-6F175D3DCCD1}">
                <a14:hiddenFill xmlns:a14="http://schemas.microsoft.com/office/drawing/2010/main">
                  <a:solidFill>
                    <a:srgbClr val="FFFFFF"/>
                  </a:solidFill>
                </a14:hiddenFill>
              </a:ext>
            </a:extLst>
          </p:spPr>
        </p:pic>
        <p:sp>
          <p:nvSpPr>
            <p:cNvPr id="4" name="Multiply 3"/>
            <p:cNvSpPr/>
            <p:nvPr/>
          </p:nvSpPr>
          <p:spPr bwMode="auto">
            <a:xfrm>
              <a:off x="6834935" y="4028867"/>
              <a:ext cx="2292626" cy="2325757"/>
            </a:xfrm>
            <a:prstGeom prst="mathMultiply">
              <a:avLst>
                <a:gd name="adj1" fmla="val 10803"/>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sz="1400" b="1" i="0" u="none" strike="noStrike" cap="none" normalizeH="0" baseline="0">
                <a:ln>
                  <a:noFill/>
                </a:ln>
                <a:solidFill>
                  <a:schemeClr val="tx1"/>
                </a:solidFill>
                <a:effectLst/>
                <a:latin typeface="Arial" panose="020B0604020202090204" pitchFamily="34" charset="0"/>
              </a:endParaRPr>
            </a:p>
          </p:txBody>
        </p:sp>
      </p:grpSp>
      <p:grpSp>
        <p:nvGrpSpPr>
          <p:cNvPr id="10" name="Group 9"/>
          <p:cNvGrpSpPr/>
          <p:nvPr/>
        </p:nvGrpSpPr>
        <p:grpSpPr>
          <a:xfrm>
            <a:off x="5632727" y="1184883"/>
            <a:ext cx="2762250" cy="4816958"/>
            <a:chOff x="5666962" y="1507642"/>
            <a:chExt cx="2762250" cy="4816958"/>
          </a:xfrm>
        </p:grpSpPr>
        <p:pic>
          <p:nvPicPr>
            <p:cNvPr id="1026" name="Picture 2" descr="alph Merkle - Wikipedi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66962" y="1964842"/>
              <a:ext cx="2762250" cy="2639483"/>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erkle Tree, or Hash Tree, in Bitcoin Explained ー Changelly"/>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825713" y="4631984"/>
              <a:ext cx="2434028" cy="1692616"/>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6308080" y="1507642"/>
              <a:ext cx="1749197" cy="369332"/>
            </a:xfrm>
            <a:prstGeom prst="rect">
              <a:avLst/>
            </a:prstGeom>
          </p:spPr>
          <p:txBody>
            <a:bodyPr wrap="none">
              <a:spAutoFit/>
            </a:bodyPr>
            <a:lstStyle/>
            <a:p>
              <a:r>
                <a:rPr lang="en-US" altLang="zh-CN" b="1" dirty="0"/>
                <a:t>Ralph</a:t>
              </a:r>
              <a:r>
                <a:rPr lang="zh-CN" altLang="en-US" b="1" dirty="0"/>
                <a:t> </a:t>
              </a:r>
              <a:r>
                <a:rPr lang="en-US" altLang="zh-CN" b="1" dirty="0" err="1"/>
                <a:t>Merkle</a:t>
              </a:r>
              <a:r>
                <a:rPr lang="zh-CN" altLang="en-US" dirty="0"/>
                <a:t> </a:t>
              </a:r>
              <a:endParaRPr lang="en-US" dirty="0"/>
            </a:p>
          </p:txBody>
        </p:sp>
      </p:grpSp>
      <p:sp>
        <p:nvSpPr>
          <p:cNvPr id="11" name="Rectangle 10"/>
          <p:cNvSpPr/>
          <p:nvPr/>
        </p:nvSpPr>
        <p:spPr>
          <a:xfrm>
            <a:off x="5227866" y="6004362"/>
            <a:ext cx="3916134" cy="369332"/>
          </a:xfrm>
          <a:prstGeom prst="rect">
            <a:avLst/>
          </a:prstGeom>
        </p:spPr>
        <p:txBody>
          <a:bodyPr wrap="square">
            <a:spAutoFit/>
          </a:bodyPr>
          <a:lstStyle/>
          <a:p>
            <a:r>
              <a:rPr lang="en-US" altLang="zh-CN" dirty="0"/>
              <a:t>Proposed</a:t>
            </a:r>
            <a:r>
              <a:rPr lang="zh-CN" altLang="en-US" dirty="0"/>
              <a:t> </a:t>
            </a:r>
            <a:r>
              <a:rPr lang="en-US" altLang="zh-CN" dirty="0"/>
              <a:t>in</a:t>
            </a:r>
            <a:r>
              <a:rPr lang="zh-CN" altLang="en-US" dirty="0"/>
              <a:t> </a:t>
            </a:r>
            <a:r>
              <a:rPr lang="en-US" altLang="zh-CN" dirty="0"/>
              <a:t>1979,</a:t>
            </a:r>
            <a:r>
              <a:rPr lang="zh-CN" altLang="en-US" dirty="0"/>
              <a:t> </a:t>
            </a:r>
            <a:r>
              <a:rPr lang="en-US" altLang="zh-CN" dirty="0"/>
              <a:t>by</a:t>
            </a:r>
            <a:r>
              <a:rPr lang="zh-CN" altLang="en-US" dirty="0"/>
              <a:t> </a:t>
            </a:r>
            <a:r>
              <a:rPr lang="en-US" altLang="zh-CN" dirty="0"/>
              <a:t>Ralph</a:t>
            </a:r>
            <a:r>
              <a:rPr lang="zh-CN" altLang="en-US" dirty="0"/>
              <a:t> </a:t>
            </a:r>
            <a:r>
              <a:rPr lang="en-US" altLang="zh-CN" dirty="0" err="1"/>
              <a:t>Merkle</a:t>
            </a:r>
            <a:endParaRPr lang="en-US" altLang="zh-C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Definition</a:t>
            </a:r>
            <a:r>
              <a:rPr lang="zh-CN" altLang="en-US" dirty="0"/>
              <a:t> </a:t>
            </a:r>
            <a:r>
              <a:rPr lang="en-US" altLang="zh-CN" dirty="0"/>
              <a:t>of</a:t>
            </a:r>
            <a:r>
              <a:rPr lang="zh-CN" altLang="en-US" dirty="0"/>
              <a:t> </a:t>
            </a:r>
            <a:r>
              <a:rPr lang="en-US" altLang="zh-CN" dirty="0" err="1"/>
              <a:t>Merkle</a:t>
            </a:r>
            <a:r>
              <a:rPr lang="zh-CN" altLang="en-US" dirty="0"/>
              <a:t> </a:t>
            </a:r>
            <a:r>
              <a:rPr lang="en-US" altLang="zh-CN"/>
              <a:t>Tree</a:t>
            </a:r>
            <a:endParaRPr lang="en-US" dirty="0"/>
          </a:p>
        </p:txBody>
      </p:sp>
      <p:sp>
        <p:nvSpPr>
          <p:cNvPr id="3" name="Content Placeholder 2"/>
          <p:cNvSpPr>
            <a:spLocks noGrp="1"/>
          </p:cNvSpPr>
          <p:nvPr>
            <p:ph idx="1"/>
          </p:nvPr>
        </p:nvSpPr>
        <p:spPr/>
        <p:txBody>
          <a:bodyPr/>
          <a:lstStyle/>
          <a:p>
            <a:r>
              <a:rPr lang="en-US" altLang="zh-CN" sz="2000" dirty="0"/>
              <a:t>The</a:t>
            </a:r>
            <a:r>
              <a:rPr lang="zh-CN" altLang="en-US" sz="2000" dirty="0"/>
              <a:t> </a:t>
            </a:r>
            <a:r>
              <a:rPr lang="en-US" altLang="zh-CN" sz="2000" dirty="0" err="1">
                <a:solidFill>
                  <a:srgbClr val="0432FF"/>
                </a:solidFill>
              </a:rPr>
              <a:t>Merkle</a:t>
            </a:r>
            <a:r>
              <a:rPr lang="zh-CN" altLang="en-US" sz="2000" dirty="0">
                <a:solidFill>
                  <a:srgbClr val="0432FF"/>
                </a:solidFill>
              </a:rPr>
              <a:t> </a:t>
            </a:r>
            <a:r>
              <a:rPr lang="en-US" altLang="zh-CN" sz="2000" dirty="0">
                <a:solidFill>
                  <a:srgbClr val="0432FF"/>
                </a:solidFill>
              </a:rPr>
              <a:t>tree</a:t>
            </a:r>
            <a:r>
              <a:rPr lang="zh-CN" altLang="en-US" sz="2000" dirty="0"/>
              <a:t> </a:t>
            </a:r>
            <a:r>
              <a:rPr lang="en-US" altLang="zh-CN" sz="2000" dirty="0"/>
              <a:t>is</a:t>
            </a:r>
            <a:r>
              <a:rPr lang="zh-CN" altLang="en-US" sz="2000" dirty="0"/>
              <a:t> </a:t>
            </a:r>
            <a:r>
              <a:rPr lang="en-US" altLang="zh-CN" sz="2000" dirty="0"/>
              <a:t>a</a:t>
            </a:r>
            <a:r>
              <a:rPr lang="zh-CN" altLang="en-US" sz="2000" dirty="0"/>
              <a:t> </a:t>
            </a:r>
            <a:r>
              <a:rPr lang="en-US" altLang="zh-CN" sz="2000" dirty="0"/>
              <a:t>way</a:t>
            </a:r>
            <a:r>
              <a:rPr lang="zh-CN" altLang="en-US" sz="2000" dirty="0"/>
              <a:t> </a:t>
            </a:r>
            <a:r>
              <a:rPr lang="en-US" altLang="zh-CN" sz="2000" dirty="0"/>
              <a:t>of</a:t>
            </a:r>
            <a:r>
              <a:rPr lang="zh-CN" altLang="en-US" sz="2000" dirty="0"/>
              <a:t> </a:t>
            </a:r>
            <a:r>
              <a:rPr lang="en-US" altLang="zh-CN" sz="2000" dirty="0"/>
              <a:t>structuring</a:t>
            </a:r>
            <a:r>
              <a:rPr lang="zh-CN" altLang="en-US" sz="2000" dirty="0"/>
              <a:t> </a:t>
            </a:r>
            <a:r>
              <a:rPr lang="en-US" altLang="zh-CN" sz="2000" dirty="0"/>
              <a:t>large</a:t>
            </a:r>
            <a:r>
              <a:rPr lang="zh-CN" altLang="en-US" sz="2000" dirty="0"/>
              <a:t> </a:t>
            </a:r>
            <a:r>
              <a:rPr lang="en-US" altLang="zh-CN" sz="2000" dirty="0"/>
              <a:t>amounts</a:t>
            </a:r>
            <a:r>
              <a:rPr lang="zh-CN" altLang="en-US" sz="2000" dirty="0"/>
              <a:t> </a:t>
            </a:r>
            <a:r>
              <a:rPr lang="en-US" altLang="zh-CN" sz="2000" dirty="0"/>
              <a:t>of</a:t>
            </a:r>
            <a:r>
              <a:rPr lang="zh-CN" altLang="en-US" sz="2000" dirty="0"/>
              <a:t> </a:t>
            </a:r>
            <a:r>
              <a:rPr lang="en-US" altLang="zh-CN" sz="2000" dirty="0"/>
              <a:t>data</a:t>
            </a:r>
            <a:r>
              <a:rPr lang="zh-CN" altLang="en-US" sz="2000" dirty="0"/>
              <a:t> </a:t>
            </a:r>
            <a:r>
              <a:rPr lang="en-US" altLang="zh-CN" sz="2000" dirty="0"/>
              <a:t>in</a:t>
            </a:r>
            <a:r>
              <a:rPr lang="zh-CN" altLang="en-US" sz="2000" dirty="0"/>
              <a:t> </a:t>
            </a:r>
            <a:r>
              <a:rPr lang="en-US" altLang="zh-CN" sz="2000" dirty="0"/>
              <a:t>the</a:t>
            </a:r>
            <a:r>
              <a:rPr lang="zh-CN" altLang="en-US" sz="2000" dirty="0"/>
              <a:t> </a:t>
            </a:r>
            <a:r>
              <a:rPr lang="en-US" altLang="zh-CN" sz="2000" dirty="0"/>
              <a:t>form</a:t>
            </a:r>
            <a:r>
              <a:rPr lang="zh-CN" altLang="en-US" sz="2000" dirty="0"/>
              <a:t> </a:t>
            </a:r>
            <a:r>
              <a:rPr lang="en-US" altLang="zh-CN" sz="2000" dirty="0"/>
              <a:t>of</a:t>
            </a:r>
            <a:r>
              <a:rPr lang="zh-CN" altLang="en-US" sz="2000" dirty="0"/>
              <a:t> </a:t>
            </a:r>
            <a:r>
              <a:rPr lang="en-US" altLang="zh-CN" sz="2000" dirty="0"/>
              <a:t>hashes,</a:t>
            </a:r>
            <a:r>
              <a:rPr lang="zh-CN" altLang="en-US" sz="2000" dirty="0"/>
              <a:t> </a:t>
            </a:r>
            <a:r>
              <a:rPr lang="en-US" altLang="zh-CN" sz="2000" dirty="0"/>
              <a:t>and</a:t>
            </a:r>
            <a:r>
              <a:rPr lang="zh-CN" altLang="en-US" sz="2000" dirty="0"/>
              <a:t> </a:t>
            </a:r>
            <a:r>
              <a:rPr lang="en-US" altLang="zh-CN" sz="2000" dirty="0"/>
              <a:t>representing</a:t>
            </a:r>
            <a:r>
              <a:rPr lang="zh-CN" altLang="en-US" sz="2000" dirty="0"/>
              <a:t> </a:t>
            </a:r>
            <a:r>
              <a:rPr lang="en-US" altLang="zh-CN" sz="2000" dirty="0"/>
              <a:t>that</a:t>
            </a:r>
            <a:r>
              <a:rPr lang="zh-CN" altLang="en-US" sz="2000" dirty="0"/>
              <a:t> </a:t>
            </a:r>
            <a:r>
              <a:rPr lang="en-US" altLang="zh-CN" sz="2000" dirty="0"/>
              <a:t>data</a:t>
            </a:r>
            <a:r>
              <a:rPr lang="zh-CN" altLang="en-US" sz="2000" dirty="0"/>
              <a:t> </a:t>
            </a:r>
            <a:r>
              <a:rPr lang="en-US" altLang="zh-CN" sz="2000" dirty="0"/>
              <a:t>with</a:t>
            </a:r>
            <a:r>
              <a:rPr lang="zh-CN" altLang="en-US" sz="2000" dirty="0"/>
              <a:t> </a:t>
            </a:r>
            <a:r>
              <a:rPr lang="en-US" altLang="zh-CN" sz="2000" dirty="0"/>
              <a:t>a</a:t>
            </a:r>
            <a:r>
              <a:rPr lang="zh-CN" altLang="en-US" sz="2000" dirty="0"/>
              <a:t> </a:t>
            </a:r>
            <a:r>
              <a:rPr lang="en-US" altLang="zh-CN" sz="2000" dirty="0"/>
              <a:t>single</a:t>
            </a:r>
            <a:r>
              <a:rPr lang="zh-CN" altLang="en-US" sz="2000" dirty="0"/>
              <a:t> </a:t>
            </a:r>
            <a:r>
              <a:rPr lang="en-US" altLang="zh-CN" sz="2000" dirty="0"/>
              <a:t>hash.</a:t>
            </a:r>
            <a:endParaRPr lang="en-US" sz="2000" dirty="0"/>
          </a:p>
        </p:txBody>
      </p:sp>
      <p:pic>
        <p:nvPicPr>
          <p:cNvPr id="5" name="Picture 2" descr="lockchain data structure with block format. | Download Scientific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5253" y="2410701"/>
            <a:ext cx="7311680" cy="391389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Where</a:t>
            </a:r>
            <a:r>
              <a:rPr lang="zh-CN" altLang="en-US" dirty="0"/>
              <a:t> </a:t>
            </a:r>
            <a:r>
              <a:rPr lang="en-US" altLang="zh-CN" dirty="0"/>
              <a:t>is</a:t>
            </a:r>
            <a:r>
              <a:rPr lang="zh-CN" altLang="en-US" dirty="0"/>
              <a:t> </a:t>
            </a:r>
            <a:r>
              <a:rPr lang="en-US" altLang="zh-CN" dirty="0"/>
              <a:t>the</a:t>
            </a:r>
            <a:r>
              <a:rPr lang="zh-CN" altLang="en-US" dirty="0"/>
              <a:t> </a:t>
            </a:r>
            <a:r>
              <a:rPr lang="en-US" altLang="zh-CN" dirty="0" err="1"/>
              <a:t>Merkle</a:t>
            </a:r>
            <a:r>
              <a:rPr lang="zh-CN" altLang="en-US" dirty="0"/>
              <a:t> </a:t>
            </a:r>
            <a:r>
              <a:rPr lang="en-US" altLang="zh-CN" dirty="0"/>
              <a:t>Tree</a:t>
            </a:r>
            <a:r>
              <a:rPr lang="zh-CN" altLang="en-US" dirty="0"/>
              <a:t> </a:t>
            </a:r>
            <a:r>
              <a:rPr lang="en-US" altLang="zh-CN" dirty="0"/>
              <a:t>in</a:t>
            </a:r>
            <a:r>
              <a:rPr lang="zh-CN" altLang="en-US" dirty="0"/>
              <a:t> </a:t>
            </a:r>
            <a:r>
              <a:rPr lang="en-US" altLang="zh-CN" dirty="0"/>
              <a:t>Bitcoin?</a:t>
            </a:r>
            <a:endParaRPr lang="en-US" dirty="0"/>
          </a:p>
        </p:txBody>
      </p:sp>
      <p:sp>
        <p:nvSpPr>
          <p:cNvPr id="3" name="Content Placeholder 2"/>
          <p:cNvSpPr>
            <a:spLocks noGrp="1"/>
          </p:cNvSpPr>
          <p:nvPr>
            <p:ph idx="1"/>
          </p:nvPr>
        </p:nvSpPr>
        <p:spPr/>
        <p:txBody>
          <a:bodyPr/>
          <a:lstStyle/>
          <a:p>
            <a:r>
              <a:rPr lang="en-US" altLang="zh-CN" sz="2000" dirty="0" err="1"/>
              <a:t>Merkle</a:t>
            </a:r>
            <a:r>
              <a:rPr lang="zh-CN" altLang="en-US" sz="2000" dirty="0"/>
              <a:t> </a:t>
            </a:r>
            <a:r>
              <a:rPr lang="en-US" altLang="zh-CN" sz="2000" dirty="0"/>
              <a:t>tree’s</a:t>
            </a:r>
            <a:r>
              <a:rPr lang="zh-CN" altLang="en-US" sz="2000" dirty="0"/>
              <a:t> </a:t>
            </a:r>
            <a:r>
              <a:rPr lang="en-US" altLang="zh-CN" sz="2000" dirty="0"/>
              <a:t>position</a:t>
            </a:r>
            <a:endParaRPr lang="en-US" sz="2000" dirty="0"/>
          </a:p>
        </p:txBody>
      </p:sp>
      <p:pic>
        <p:nvPicPr>
          <p:cNvPr id="6" name="图片 3"/>
          <p:cNvPicPr>
            <a:picLocks noChangeAspect="1"/>
          </p:cNvPicPr>
          <p:nvPr/>
        </p:nvPicPr>
        <p:blipFill>
          <a:blip r:embed="rId2" cstate="print"/>
          <a:stretch>
            <a:fillRect/>
          </a:stretch>
        </p:blipFill>
        <p:spPr>
          <a:xfrm>
            <a:off x="1918325" y="1925727"/>
            <a:ext cx="4759890" cy="4022355"/>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What</a:t>
            </a:r>
            <a:r>
              <a:rPr lang="zh-CN" altLang="en-US" dirty="0"/>
              <a:t> </a:t>
            </a:r>
            <a:r>
              <a:rPr lang="en-US" altLang="zh-CN" dirty="0"/>
              <a:t>can</a:t>
            </a:r>
            <a:r>
              <a:rPr lang="zh-CN" altLang="en-US" dirty="0"/>
              <a:t> </a:t>
            </a:r>
            <a:r>
              <a:rPr lang="en-US" altLang="zh-CN" dirty="0"/>
              <a:t>Merkel</a:t>
            </a:r>
            <a:r>
              <a:rPr lang="zh-CN" altLang="en-US" dirty="0"/>
              <a:t> </a:t>
            </a:r>
            <a:r>
              <a:rPr lang="en-US" altLang="zh-CN" dirty="0"/>
              <a:t>Tree</a:t>
            </a:r>
            <a:r>
              <a:rPr lang="zh-CN" altLang="en-US" dirty="0"/>
              <a:t> </a:t>
            </a:r>
            <a:r>
              <a:rPr lang="en-US" altLang="zh-CN" dirty="0"/>
              <a:t>do</a:t>
            </a:r>
            <a:r>
              <a:rPr lang="zh-CN" altLang="en-US" dirty="0"/>
              <a:t> </a:t>
            </a:r>
            <a:r>
              <a:rPr lang="en-US" altLang="zh-CN" dirty="0"/>
              <a:t>in</a:t>
            </a:r>
            <a:r>
              <a:rPr lang="zh-CN" altLang="en-US" dirty="0"/>
              <a:t> </a:t>
            </a:r>
            <a:r>
              <a:rPr lang="en-US" altLang="zh-CN" dirty="0"/>
              <a:t>Bitcoin?</a:t>
            </a:r>
            <a:endParaRPr lang="en-US" dirty="0"/>
          </a:p>
        </p:txBody>
      </p:sp>
      <p:sp>
        <p:nvSpPr>
          <p:cNvPr id="3" name="Content Placeholder 2"/>
          <p:cNvSpPr>
            <a:spLocks noGrp="1"/>
          </p:cNvSpPr>
          <p:nvPr>
            <p:ph idx="1"/>
          </p:nvPr>
        </p:nvSpPr>
        <p:spPr>
          <a:xfrm>
            <a:off x="361950" y="1050235"/>
            <a:ext cx="8318500" cy="5181600"/>
          </a:xfrm>
        </p:spPr>
        <p:txBody>
          <a:bodyPr/>
          <a:lstStyle/>
          <a:p>
            <a:r>
              <a:rPr lang="en-US" altLang="zh-CN" sz="2400" dirty="0" err="1">
                <a:solidFill>
                  <a:srgbClr val="FF0000"/>
                </a:solidFill>
              </a:rPr>
              <a:t>M</a:t>
            </a:r>
            <a:r>
              <a:rPr lang="en-US" sz="2400" dirty="0" err="1">
                <a:solidFill>
                  <a:srgbClr val="FF0000"/>
                </a:solidFill>
              </a:rPr>
              <a:t>erkle</a:t>
            </a:r>
            <a:r>
              <a:rPr lang="en-US" sz="2400" dirty="0">
                <a:solidFill>
                  <a:srgbClr val="FF0000"/>
                </a:solidFill>
              </a:rPr>
              <a:t> root hash</a:t>
            </a:r>
            <a:r>
              <a:rPr lang="en-US" sz="2400" dirty="0"/>
              <a:t> (32 Bytes) </a:t>
            </a:r>
            <a:endParaRPr lang="en-US" altLang="zh-CN" sz="2400" dirty="0"/>
          </a:p>
          <a:p>
            <a:pPr lvl="1"/>
            <a:r>
              <a:rPr lang="en-US" sz="1800" dirty="0"/>
              <a:t>The hash of the </a:t>
            </a:r>
            <a:r>
              <a:rPr lang="en-US" sz="1800" u="sng" dirty="0">
                <a:solidFill>
                  <a:srgbClr val="00B050"/>
                </a:solidFill>
                <a:hlinkClick r:id="rId2"/>
              </a:rPr>
              <a:t>Merkle Tree</a:t>
            </a:r>
            <a:r>
              <a:rPr lang="en-US" sz="1800" u="sng" dirty="0">
                <a:solidFill>
                  <a:srgbClr val="00B050"/>
                </a:solidFill>
              </a:rPr>
              <a:t> root</a:t>
            </a:r>
            <a:r>
              <a:rPr lang="en-US" sz="1800" dirty="0">
                <a:solidFill>
                  <a:srgbClr val="00B050"/>
                </a:solidFill>
              </a:rPr>
              <a:t> </a:t>
            </a:r>
            <a:r>
              <a:rPr lang="en-US" sz="1800" dirty="0"/>
              <a:t>of all transactions in the block. </a:t>
            </a:r>
          </a:p>
          <a:p>
            <a:pPr lvl="1"/>
            <a:r>
              <a:rPr lang="en-US" sz="1800" dirty="0"/>
              <a:t>If any transaction is changed, removed, or reordered, it will change the </a:t>
            </a:r>
            <a:r>
              <a:rPr lang="en-US" altLang="zh-CN" sz="1800" dirty="0" err="1">
                <a:solidFill>
                  <a:srgbClr val="0432FF"/>
                </a:solidFill>
              </a:rPr>
              <a:t>M</a:t>
            </a:r>
            <a:r>
              <a:rPr lang="en-US" sz="1800" dirty="0" err="1">
                <a:solidFill>
                  <a:srgbClr val="0432FF"/>
                </a:solidFill>
              </a:rPr>
              <a:t>erkle</a:t>
            </a:r>
            <a:r>
              <a:rPr lang="en-US" sz="1800" dirty="0">
                <a:solidFill>
                  <a:srgbClr val="0432FF"/>
                </a:solidFill>
              </a:rPr>
              <a:t> </a:t>
            </a:r>
            <a:r>
              <a:rPr lang="en-US" altLang="zh-CN" sz="1800" dirty="0">
                <a:solidFill>
                  <a:srgbClr val="0432FF"/>
                </a:solidFill>
              </a:rPr>
              <a:t>R</a:t>
            </a:r>
            <a:r>
              <a:rPr lang="en-US" sz="1800" dirty="0">
                <a:solidFill>
                  <a:srgbClr val="0432FF"/>
                </a:solidFill>
              </a:rPr>
              <a:t>oot hash</a:t>
            </a:r>
            <a:r>
              <a:rPr lang="en-US" sz="1800" dirty="0"/>
              <a:t>. </a:t>
            </a:r>
          </a:p>
          <a:p>
            <a:pPr lvl="1"/>
            <a:r>
              <a:rPr lang="en-US" sz="1800" dirty="0"/>
              <a:t>This is wh</a:t>
            </a:r>
            <a:r>
              <a:rPr lang="en-US" altLang="zh-CN" sz="1800" dirty="0"/>
              <a:t>y</a:t>
            </a:r>
            <a:r>
              <a:rPr lang="zh-CN" altLang="en-US" sz="1800" dirty="0"/>
              <a:t> </a:t>
            </a:r>
            <a:r>
              <a:rPr lang="en-US" altLang="zh-CN" sz="1800" dirty="0"/>
              <a:t>the</a:t>
            </a:r>
            <a:r>
              <a:rPr lang="zh-CN" altLang="en-US" sz="1800" dirty="0"/>
              <a:t> </a:t>
            </a:r>
            <a:r>
              <a:rPr lang="en-US" altLang="zh-CN" sz="1800" dirty="0" err="1">
                <a:solidFill>
                  <a:srgbClr val="0432FF"/>
                </a:solidFill>
              </a:rPr>
              <a:t>Merkle</a:t>
            </a:r>
            <a:r>
              <a:rPr lang="zh-CN" altLang="en-US" sz="1800" dirty="0">
                <a:solidFill>
                  <a:srgbClr val="0432FF"/>
                </a:solidFill>
              </a:rPr>
              <a:t> </a:t>
            </a:r>
            <a:r>
              <a:rPr lang="en-US" altLang="zh-CN" sz="1800" dirty="0">
                <a:solidFill>
                  <a:srgbClr val="0432FF"/>
                </a:solidFill>
              </a:rPr>
              <a:t>Root</a:t>
            </a:r>
            <a:r>
              <a:rPr lang="zh-CN" altLang="en-US" sz="1800" dirty="0">
                <a:solidFill>
                  <a:srgbClr val="0432FF"/>
                </a:solidFill>
              </a:rPr>
              <a:t> </a:t>
            </a:r>
            <a:r>
              <a:rPr lang="en-US" altLang="zh-CN" sz="1800" dirty="0"/>
              <a:t>is</a:t>
            </a:r>
            <a:r>
              <a:rPr lang="zh-CN" altLang="en-US" sz="1800" dirty="0"/>
              <a:t> </a:t>
            </a:r>
            <a:r>
              <a:rPr lang="en-US" altLang="zh-CN" sz="1800" dirty="0"/>
              <a:t>called</a:t>
            </a:r>
            <a:r>
              <a:rPr lang="zh-CN" altLang="en-US" sz="1800" dirty="0"/>
              <a:t> </a:t>
            </a:r>
            <a:r>
              <a:rPr lang="en-US" altLang="zh-CN" sz="1800" dirty="0"/>
              <a:t>the</a:t>
            </a:r>
            <a:r>
              <a:rPr lang="en-US" sz="1800" dirty="0"/>
              <a:t> </a:t>
            </a:r>
            <a:r>
              <a:rPr lang="en-US" sz="1800" dirty="0">
                <a:solidFill>
                  <a:schemeClr val="accent1"/>
                </a:solidFill>
              </a:rPr>
              <a:t>lock all of the transactions </a:t>
            </a:r>
            <a:r>
              <a:rPr lang="en-US" altLang="zh-CN" sz="1800" dirty="0"/>
              <a:t>stored</a:t>
            </a:r>
            <a:r>
              <a:rPr lang="zh-CN" altLang="en-US" sz="1800" dirty="0"/>
              <a:t> </a:t>
            </a:r>
            <a:r>
              <a:rPr lang="en-US" sz="1800" dirty="0"/>
              <a:t>in the block</a:t>
            </a:r>
            <a:r>
              <a:rPr lang="zh-CN" altLang="en-US" sz="1800" dirty="0"/>
              <a:t> </a:t>
            </a:r>
            <a:r>
              <a:rPr lang="en-US" altLang="zh-CN" sz="1800" dirty="0"/>
              <a:t>body</a:t>
            </a:r>
            <a:r>
              <a:rPr lang="en-US" sz="1800" dirty="0"/>
              <a:t>.</a:t>
            </a:r>
          </a:p>
        </p:txBody>
      </p:sp>
      <p:pic>
        <p:nvPicPr>
          <p:cNvPr id="5" name="Picture 12" descr="erkle Tree, or Hash Tree, in Bitcoin Explained ー Changell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64317" y="3159832"/>
            <a:ext cx="5182707" cy="360403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A</a:t>
            </a:r>
            <a:r>
              <a:rPr lang="zh-CN" altLang="en-US" dirty="0"/>
              <a:t> </a:t>
            </a:r>
            <a:r>
              <a:rPr lang="en-US" altLang="zh-CN" dirty="0"/>
              <a:t>Question:</a:t>
            </a:r>
            <a:r>
              <a:rPr lang="zh-CN" altLang="en-US" dirty="0"/>
              <a:t> 为何区块链可以防篡改？</a:t>
            </a:r>
            <a:endParaRPr lang="en-US" dirty="0"/>
          </a:p>
        </p:txBody>
      </p:sp>
      <p:sp>
        <p:nvSpPr>
          <p:cNvPr id="3" name="Content Placeholder 2"/>
          <p:cNvSpPr>
            <a:spLocks noGrp="1"/>
          </p:cNvSpPr>
          <p:nvPr>
            <p:ph idx="1"/>
          </p:nvPr>
        </p:nvSpPr>
        <p:spPr>
          <a:xfrm>
            <a:off x="411162" y="1143000"/>
            <a:ext cx="8560559" cy="5181600"/>
          </a:xfrm>
        </p:spPr>
        <p:txBody>
          <a:bodyPr/>
          <a:lstStyle/>
          <a:p>
            <a:r>
              <a:rPr lang="en-US" altLang="zh-CN" sz="2400" dirty="0"/>
              <a:t>Why</a:t>
            </a:r>
            <a:r>
              <a:rPr lang="zh-CN" altLang="en-US" sz="2400" dirty="0"/>
              <a:t> </a:t>
            </a:r>
            <a:r>
              <a:rPr lang="en-US" altLang="zh-CN" sz="2400" dirty="0"/>
              <a:t>would</a:t>
            </a:r>
            <a:r>
              <a:rPr lang="zh-CN" altLang="en-US" sz="2400" dirty="0"/>
              <a:t> </a:t>
            </a:r>
            <a:r>
              <a:rPr lang="en-US" altLang="zh-CN" sz="2400" dirty="0"/>
              <a:t>we</a:t>
            </a:r>
            <a:r>
              <a:rPr lang="zh-CN" altLang="en-US" sz="2400" dirty="0"/>
              <a:t> </a:t>
            </a:r>
            <a:r>
              <a:rPr lang="en-US" altLang="zh-CN" sz="2400" dirty="0"/>
              <a:t>say</a:t>
            </a:r>
            <a:r>
              <a:rPr lang="zh-CN" altLang="en-US" sz="2400" dirty="0"/>
              <a:t> </a:t>
            </a:r>
            <a:r>
              <a:rPr lang="en-US" altLang="zh-CN" sz="2400" dirty="0"/>
              <a:t>that</a:t>
            </a:r>
            <a:r>
              <a:rPr lang="zh-CN" altLang="en-US" sz="2400" dirty="0"/>
              <a:t> </a:t>
            </a:r>
            <a:r>
              <a:rPr lang="en-US" altLang="zh-CN" sz="2400" dirty="0"/>
              <a:t>blockchain</a:t>
            </a:r>
            <a:r>
              <a:rPr lang="zh-CN" altLang="en-US" sz="2400" dirty="0"/>
              <a:t> </a:t>
            </a:r>
            <a:r>
              <a:rPr lang="en-US" altLang="zh-CN" sz="2400" dirty="0"/>
              <a:t>can</a:t>
            </a:r>
            <a:r>
              <a:rPr lang="zh-CN" altLang="en-US" sz="2400" dirty="0"/>
              <a:t> </a:t>
            </a:r>
            <a:r>
              <a:rPr lang="en-US" altLang="zh-CN" sz="2400" dirty="0"/>
              <a:t>prevent</a:t>
            </a:r>
            <a:r>
              <a:rPr lang="zh-CN" altLang="en-US" sz="2400" dirty="0"/>
              <a:t> </a:t>
            </a:r>
            <a:r>
              <a:rPr lang="en-US" altLang="zh-CN" sz="2400" dirty="0"/>
              <a:t>the</a:t>
            </a:r>
            <a:r>
              <a:rPr lang="zh-CN" altLang="en-US" sz="2400" dirty="0"/>
              <a:t> </a:t>
            </a:r>
            <a:r>
              <a:rPr lang="en-US" altLang="zh-CN" sz="2400" dirty="0"/>
              <a:t>ledger</a:t>
            </a:r>
            <a:r>
              <a:rPr lang="zh-CN" altLang="en-US" sz="2400" dirty="0"/>
              <a:t> </a:t>
            </a:r>
            <a:r>
              <a:rPr lang="en-US" altLang="zh-CN" sz="2400" dirty="0"/>
              <a:t>data</a:t>
            </a:r>
            <a:r>
              <a:rPr lang="zh-CN" altLang="en-US" sz="2400" dirty="0"/>
              <a:t> </a:t>
            </a:r>
            <a:r>
              <a:rPr lang="en-US" altLang="zh-CN" sz="2400" dirty="0"/>
              <a:t>from</a:t>
            </a:r>
            <a:r>
              <a:rPr lang="zh-CN" altLang="en-US" sz="2400" dirty="0"/>
              <a:t> </a:t>
            </a:r>
            <a:r>
              <a:rPr lang="en-US" altLang="zh-CN" sz="2400" dirty="0"/>
              <a:t>tampering?</a:t>
            </a:r>
          </a:p>
          <a:p>
            <a:pPr lvl="1"/>
            <a:r>
              <a:rPr lang="en-US" altLang="zh-CN" sz="2400" dirty="0"/>
              <a:t>Ledger</a:t>
            </a:r>
            <a:r>
              <a:rPr lang="zh-CN" altLang="en-US" sz="2400" dirty="0"/>
              <a:t> </a:t>
            </a:r>
            <a:r>
              <a:rPr lang="en-US" altLang="zh-CN" sz="2400" dirty="0"/>
              <a:t>is</a:t>
            </a:r>
            <a:r>
              <a:rPr lang="zh-CN" altLang="en-US" sz="2400" dirty="0"/>
              <a:t> </a:t>
            </a:r>
            <a:r>
              <a:rPr lang="en-US" altLang="zh-CN" sz="2400" dirty="0"/>
              <a:t>with</a:t>
            </a:r>
            <a:r>
              <a:rPr lang="zh-CN" altLang="en-US" sz="2400" dirty="0"/>
              <a:t> </a:t>
            </a:r>
            <a:r>
              <a:rPr lang="en-US" altLang="zh-CN" sz="2400" dirty="0"/>
              <a:t>the</a:t>
            </a:r>
            <a:r>
              <a:rPr lang="zh-CN" altLang="en-US" sz="2400" dirty="0"/>
              <a:t> </a:t>
            </a:r>
            <a:r>
              <a:rPr lang="en-US" altLang="zh-CN" sz="2400" i="1" dirty="0">
                <a:solidFill>
                  <a:srgbClr val="C00000"/>
                </a:solidFill>
              </a:rPr>
              <a:t>append-only</a:t>
            </a:r>
            <a:r>
              <a:rPr lang="zh-CN" altLang="en-US" sz="2400" dirty="0">
                <a:solidFill>
                  <a:srgbClr val="C00000"/>
                </a:solidFill>
              </a:rPr>
              <a:t> </a:t>
            </a:r>
            <a:r>
              <a:rPr lang="en-US" altLang="zh-CN" sz="2400" dirty="0"/>
              <a:t>property</a:t>
            </a:r>
          </a:p>
          <a:p>
            <a:pPr lvl="1"/>
            <a:endParaRPr lang="en-US" altLang="zh-CN" sz="2400" dirty="0"/>
          </a:p>
          <a:p>
            <a:pPr lvl="1"/>
            <a:r>
              <a:rPr lang="en-US" altLang="zh-CN" sz="2400" dirty="0"/>
              <a:t>If</a:t>
            </a:r>
            <a:r>
              <a:rPr lang="zh-CN" altLang="en-US" sz="2400" dirty="0"/>
              <a:t> </a:t>
            </a:r>
            <a:r>
              <a:rPr lang="en-US" altLang="zh-CN" sz="2400" dirty="0"/>
              <a:t>someone</a:t>
            </a:r>
            <a:r>
              <a:rPr lang="zh-CN" altLang="en-US" sz="2400" dirty="0"/>
              <a:t> </a:t>
            </a:r>
            <a:r>
              <a:rPr lang="en-US" altLang="zh-CN" sz="2400" dirty="0"/>
              <a:t>modifies</a:t>
            </a:r>
            <a:r>
              <a:rPr lang="zh-CN" altLang="en-US" sz="2400" dirty="0"/>
              <a:t> </a:t>
            </a:r>
            <a:r>
              <a:rPr lang="en-US" altLang="zh-CN" sz="2400" dirty="0"/>
              <a:t>any</a:t>
            </a:r>
            <a:r>
              <a:rPr lang="zh-CN" altLang="en-US" sz="2400" dirty="0"/>
              <a:t> </a:t>
            </a:r>
            <a:r>
              <a:rPr lang="en-US" altLang="zh-CN" sz="2400" dirty="0"/>
              <a:t>part</a:t>
            </a:r>
            <a:r>
              <a:rPr lang="zh-CN" altLang="en-US" sz="2400" dirty="0"/>
              <a:t> </a:t>
            </a:r>
            <a:r>
              <a:rPr lang="en-US" altLang="zh-CN" sz="2400" dirty="0"/>
              <a:t>in</a:t>
            </a:r>
            <a:r>
              <a:rPr lang="zh-CN" altLang="en-US" sz="2400" dirty="0"/>
              <a:t> </a:t>
            </a:r>
            <a:r>
              <a:rPr lang="en-US" altLang="zh-CN" sz="2400" dirty="0"/>
              <a:t>previous</a:t>
            </a:r>
            <a:r>
              <a:rPr lang="zh-CN" altLang="en-US" sz="2400" dirty="0"/>
              <a:t> </a:t>
            </a:r>
            <a:r>
              <a:rPr lang="en-US" altLang="zh-CN" sz="2400" dirty="0"/>
              <a:t>blocks,</a:t>
            </a:r>
            <a:r>
              <a:rPr lang="zh-CN" altLang="en-US" sz="2400" dirty="0"/>
              <a:t> </a:t>
            </a:r>
            <a:r>
              <a:rPr lang="en-US" altLang="zh-CN" sz="2400" dirty="0"/>
              <a:t>we</a:t>
            </a:r>
            <a:r>
              <a:rPr lang="zh-CN" altLang="en-US" sz="2400" dirty="0"/>
              <a:t> </a:t>
            </a:r>
            <a:r>
              <a:rPr lang="en-US" altLang="zh-CN" sz="2400" dirty="0"/>
              <a:t>know</a:t>
            </a:r>
            <a:r>
              <a:rPr lang="zh-CN" altLang="en-US" sz="2400" dirty="0"/>
              <a:t> </a:t>
            </a:r>
            <a:r>
              <a:rPr lang="en-US" altLang="zh-CN" sz="2400" dirty="0"/>
              <a:t>it</a:t>
            </a:r>
            <a:r>
              <a:rPr lang="zh-CN" altLang="en-US" sz="2400" dirty="0"/>
              <a:t> </a:t>
            </a:r>
            <a:r>
              <a:rPr lang="en-US" altLang="zh-CN" sz="2400" dirty="0"/>
              <a:t>immediately.</a:t>
            </a:r>
            <a:r>
              <a:rPr lang="zh-CN" altLang="en-US" sz="2400" dirty="0"/>
              <a:t> </a:t>
            </a:r>
            <a:r>
              <a:rPr lang="en-US" altLang="zh-CN" sz="2400" dirty="0">
                <a:solidFill>
                  <a:srgbClr val="C00000"/>
                </a:solidFill>
              </a:rPr>
              <a:t>Why?</a:t>
            </a:r>
          </a:p>
          <a:p>
            <a:pPr lvl="1"/>
            <a:endParaRPr lang="en-US" altLang="zh-CN" sz="2400" dirty="0">
              <a:solidFill>
                <a:srgbClr val="C00000"/>
              </a:solidFill>
            </a:endParaRPr>
          </a:p>
          <a:p>
            <a:pPr lvl="1"/>
            <a:r>
              <a:rPr lang="zh-CN" altLang="en-US" sz="2400" dirty="0"/>
              <a:t>篡改会顺着链传导 </a:t>
            </a:r>
            <a:r>
              <a:rPr lang="en-US" altLang="zh-CN" sz="2400" dirty="0">
                <a:solidFill>
                  <a:srgbClr val="C00000"/>
                </a:solidFill>
              </a:rPr>
              <a:t>(</a:t>
            </a:r>
            <a:r>
              <a:rPr lang="zh-CN" altLang="en-US" sz="2400" dirty="0">
                <a:solidFill>
                  <a:srgbClr val="C00000"/>
                </a:solidFill>
              </a:rPr>
              <a:t>图示</a:t>
            </a:r>
            <a:r>
              <a:rPr lang="en-US" altLang="zh-CN" sz="2400" dirty="0">
                <a:solidFill>
                  <a:srgbClr val="C00000"/>
                </a:solidFill>
              </a:rPr>
              <a:t>:</a:t>
            </a:r>
            <a:r>
              <a:rPr lang="zh-CN" altLang="en-US" sz="2400" dirty="0">
                <a:solidFill>
                  <a:srgbClr val="C00000"/>
                </a:solidFill>
              </a:rPr>
              <a:t> </a:t>
            </a:r>
            <a:r>
              <a:rPr lang="en-US" altLang="zh-CN" sz="2400" dirty="0">
                <a:solidFill>
                  <a:srgbClr val="C00000"/>
                </a:solidFill>
              </a:rPr>
              <a:t>2</a:t>
            </a:r>
            <a:r>
              <a:rPr lang="zh-CN" altLang="en-US" sz="2400" dirty="0">
                <a:solidFill>
                  <a:srgbClr val="C00000"/>
                </a:solidFill>
              </a:rPr>
              <a:t>个维度</a:t>
            </a:r>
            <a:r>
              <a:rPr lang="en-US" altLang="zh-CN" sz="2400" dirty="0">
                <a:solidFill>
                  <a:srgbClr val="C00000"/>
                </a:solidFill>
              </a:rPr>
              <a:t>)</a:t>
            </a:r>
            <a:endParaRPr lang="en-US" altLang="zh-CN" sz="2400" dirty="0"/>
          </a:p>
          <a:p>
            <a:pPr lvl="1"/>
            <a:endParaRPr lang="en-US" dirty="0"/>
          </a:p>
        </p:txBody>
      </p:sp>
      <p:pic>
        <p:nvPicPr>
          <p:cNvPr id="4" name="Picture 2" descr="hat is Genesis Block and why Genesis Block is needed? | by TecraCoin |  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4932365"/>
            <a:ext cx="4583959" cy="104180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3"/>
          <a:stretch>
            <a:fillRect/>
          </a:stretch>
        </p:blipFill>
        <p:spPr>
          <a:xfrm>
            <a:off x="5373108" y="4781312"/>
            <a:ext cx="3706912" cy="1530021"/>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z="2800" dirty="0"/>
              <a:t>Two</a:t>
            </a:r>
            <a:r>
              <a:rPr lang="zh-CN" altLang="en-US" sz="2800" dirty="0"/>
              <a:t> </a:t>
            </a:r>
            <a:r>
              <a:rPr lang="en-US" altLang="zh-CN" sz="2800" dirty="0"/>
              <a:t>types</a:t>
            </a:r>
            <a:r>
              <a:rPr lang="zh-CN" altLang="en-US" sz="2800" dirty="0"/>
              <a:t> </a:t>
            </a:r>
            <a:r>
              <a:rPr lang="en-US" altLang="zh-CN" sz="2800" dirty="0"/>
              <a:t>of</a:t>
            </a:r>
            <a:r>
              <a:rPr lang="zh-CN" altLang="en-US" sz="2800" dirty="0"/>
              <a:t> </a:t>
            </a:r>
            <a:r>
              <a:rPr lang="en-US" altLang="zh-CN" sz="2800" dirty="0"/>
              <a:t>hash</a:t>
            </a:r>
            <a:r>
              <a:rPr lang="zh-CN" altLang="en-US" sz="2800" dirty="0"/>
              <a:t> </a:t>
            </a:r>
            <a:r>
              <a:rPr lang="en-US" altLang="zh-CN" sz="2800" dirty="0"/>
              <a:t>pointers</a:t>
            </a:r>
            <a:r>
              <a:rPr lang="zh-CN" altLang="en-US" sz="2800" dirty="0"/>
              <a:t> </a:t>
            </a:r>
            <a:r>
              <a:rPr lang="en-US" altLang="zh-CN" sz="2800" dirty="0"/>
              <a:t>used</a:t>
            </a:r>
            <a:r>
              <a:rPr lang="zh-CN" altLang="en-US" sz="2800" dirty="0"/>
              <a:t> </a:t>
            </a:r>
            <a:r>
              <a:rPr lang="en-US" altLang="zh-CN" sz="2800" dirty="0"/>
              <a:t>in</a:t>
            </a:r>
            <a:r>
              <a:rPr lang="zh-CN" altLang="en-US" sz="2800" dirty="0"/>
              <a:t> </a:t>
            </a:r>
            <a:r>
              <a:rPr lang="en-US" altLang="zh-CN" sz="2800" dirty="0"/>
              <a:t>Bitcoin</a:t>
            </a:r>
            <a:endParaRPr lang="en-US" sz="2800" dirty="0"/>
          </a:p>
        </p:txBody>
      </p:sp>
      <p:sp>
        <p:nvSpPr>
          <p:cNvPr id="3" name="Content Placeholder 2"/>
          <p:cNvSpPr>
            <a:spLocks noGrp="1"/>
          </p:cNvSpPr>
          <p:nvPr>
            <p:ph idx="1"/>
          </p:nvPr>
        </p:nvSpPr>
        <p:spPr/>
        <p:txBody>
          <a:bodyPr/>
          <a:lstStyle/>
          <a:p>
            <a:r>
              <a:rPr lang="en-US" altLang="zh-CN" dirty="0"/>
              <a:t>#1:</a:t>
            </a:r>
            <a:r>
              <a:rPr lang="zh-CN" altLang="en-US" dirty="0"/>
              <a:t> </a:t>
            </a:r>
            <a:r>
              <a:rPr lang="en-US" altLang="zh-CN" dirty="0"/>
              <a:t>hash</a:t>
            </a:r>
            <a:r>
              <a:rPr lang="zh-CN" altLang="en-US" dirty="0"/>
              <a:t> </a:t>
            </a:r>
            <a:r>
              <a:rPr lang="en-US" altLang="zh-CN" dirty="0"/>
              <a:t>pointers</a:t>
            </a:r>
            <a:r>
              <a:rPr lang="zh-CN" altLang="en-US" dirty="0"/>
              <a:t> </a:t>
            </a:r>
            <a:r>
              <a:rPr lang="en-US" altLang="zh-CN" dirty="0"/>
              <a:t>in</a:t>
            </a:r>
            <a:r>
              <a:rPr lang="zh-CN" altLang="en-US" dirty="0"/>
              <a:t> </a:t>
            </a:r>
            <a:r>
              <a:rPr lang="en-US" altLang="zh-CN" dirty="0"/>
              <a:t>chains</a:t>
            </a:r>
            <a:r>
              <a:rPr lang="zh-CN" altLang="en-US" dirty="0"/>
              <a:t> </a:t>
            </a:r>
            <a:r>
              <a:rPr lang="en-US" altLang="zh-CN" dirty="0"/>
              <a:t>(inside</a:t>
            </a:r>
            <a:r>
              <a:rPr lang="zh-CN" altLang="en-US" dirty="0"/>
              <a:t> </a:t>
            </a:r>
            <a:r>
              <a:rPr lang="en-US" altLang="zh-CN" dirty="0"/>
              <a:t>block</a:t>
            </a:r>
            <a:r>
              <a:rPr lang="zh-CN" altLang="en-US" dirty="0"/>
              <a:t> </a:t>
            </a:r>
            <a:r>
              <a:rPr lang="en-US" altLang="zh-CN" dirty="0"/>
              <a:t>header)</a:t>
            </a:r>
          </a:p>
          <a:p>
            <a:r>
              <a:rPr lang="en-US" altLang="zh-CN" dirty="0"/>
              <a:t>#2:</a:t>
            </a:r>
            <a:r>
              <a:rPr lang="zh-CN" altLang="en-US" dirty="0"/>
              <a:t> </a:t>
            </a:r>
            <a:r>
              <a:rPr lang="en-US" altLang="zh-CN" dirty="0"/>
              <a:t>hash</a:t>
            </a:r>
            <a:r>
              <a:rPr lang="zh-CN" altLang="en-US" dirty="0"/>
              <a:t> </a:t>
            </a:r>
            <a:r>
              <a:rPr lang="en-US" altLang="zh-CN" dirty="0"/>
              <a:t>pointers</a:t>
            </a:r>
            <a:r>
              <a:rPr lang="zh-CN" altLang="en-US" dirty="0"/>
              <a:t> </a:t>
            </a:r>
            <a:r>
              <a:rPr lang="en-US" altLang="zh-CN" dirty="0"/>
              <a:t>in</a:t>
            </a:r>
            <a:r>
              <a:rPr lang="zh-CN" altLang="en-US" dirty="0"/>
              <a:t> </a:t>
            </a:r>
            <a:r>
              <a:rPr lang="en-US" altLang="zh-CN" dirty="0" err="1"/>
              <a:t>Merkle</a:t>
            </a:r>
            <a:r>
              <a:rPr lang="zh-CN" altLang="en-US" dirty="0"/>
              <a:t> </a:t>
            </a:r>
            <a:r>
              <a:rPr lang="en-US" altLang="zh-CN" dirty="0"/>
              <a:t>Tree</a:t>
            </a:r>
            <a:r>
              <a:rPr lang="zh-CN" altLang="en-US" dirty="0"/>
              <a:t> </a:t>
            </a:r>
            <a:r>
              <a:rPr lang="en-US" altLang="zh-CN" dirty="0"/>
              <a:t>(inside</a:t>
            </a:r>
            <a:r>
              <a:rPr lang="zh-CN" altLang="en-US" dirty="0"/>
              <a:t> </a:t>
            </a:r>
            <a:r>
              <a:rPr lang="en-US" altLang="zh-CN" dirty="0"/>
              <a:t>the</a:t>
            </a:r>
            <a:r>
              <a:rPr lang="zh-CN" altLang="en-US" dirty="0"/>
              <a:t> </a:t>
            </a:r>
            <a:r>
              <a:rPr lang="en-US" altLang="zh-CN" dirty="0"/>
              <a:t>block</a:t>
            </a:r>
            <a:r>
              <a:rPr lang="zh-CN" altLang="en-US" dirty="0"/>
              <a:t> </a:t>
            </a:r>
            <a:r>
              <a:rPr lang="en-US" altLang="zh-CN" dirty="0"/>
              <a:t>body)</a:t>
            </a:r>
            <a:endParaRPr lang="en-US" dirty="0"/>
          </a:p>
        </p:txBody>
      </p:sp>
      <p:pic>
        <p:nvPicPr>
          <p:cNvPr id="9218" name="Picture 2" descr="块链:技术驱动金融(解密区块链，用技术重构金融世界) 3.4 比特币的区块"/>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93787" y="2438400"/>
            <a:ext cx="5652655" cy="38862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A</a:t>
            </a:r>
            <a:r>
              <a:rPr lang="zh-CN" altLang="en-US" dirty="0"/>
              <a:t> </a:t>
            </a:r>
            <a:r>
              <a:rPr lang="en-US" altLang="zh-CN" dirty="0"/>
              <a:t>Question:</a:t>
            </a:r>
            <a:r>
              <a:rPr lang="zh-CN" altLang="en-US" dirty="0"/>
              <a:t> 为何区块链可以防篡改？</a:t>
            </a:r>
            <a:endParaRPr lang="en-US" dirty="0"/>
          </a:p>
        </p:txBody>
      </p:sp>
      <p:sp>
        <p:nvSpPr>
          <p:cNvPr id="3" name="Content Placeholder 2"/>
          <p:cNvSpPr>
            <a:spLocks noGrp="1"/>
          </p:cNvSpPr>
          <p:nvPr>
            <p:ph idx="1"/>
          </p:nvPr>
        </p:nvSpPr>
        <p:spPr>
          <a:xfrm>
            <a:off x="411162" y="1143000"/>
            <a:ext cx="8560559" cy="5181600"/>
          </a:xfrm>
        </p:spPr>
        <p:txBody>
          <a:bodyPr/>
          <a:lstStyle/>
          <a:p>
            <a:r>
              <a:rPr lang="en-US" altLang="zh-CN" sz="2400" dirty="0"/>
              <a:t>When</a:t>
            </a:r>
            <a:r>
              <a:rPr lang="zh-CN" altLang="en-US" sz="2400" dirty="0"/>
              <a:t> </a:t>
            </a:r>
            <a:r>
              <a:rPr lang="en-US" altLang="zh-CN" sz="2400" dirty="0"/>
              <a:t>an</a:t>
            </a:r>
            <a:r>
              <a:rPr lang="zh-CN" altLang="en-US" sz="2400" dirty="0"/>
              <a:t> </a:t>
            </a:r>
            <a:r>
              <a:rPr lang="en-US" altLang="zh-CN" sz="2400" dirty="0"/>
              <a:t>attacker</a:t>
            </a:r>
            <a:r>
              <a:rPr lang="zh-CN" altLang="en-US" sz="2400" dirty="0"/>
              <a:t> </a:t>
            </a:r>
            <a:r>
              <a:rPr lang="en-US" altLang="zh-CN" sz="2400" dirty="0"/>
              <a:t>tries</a:t>
            </a:r>
            <a:r>
              <a:rPr lang="zh-CN" altLang="en-US" sz="2400" dirty="0"/>
              <a:t> </a:t>
            </a:r>
            <a:r>
              <a:rPr lang="en-US" altLang="zh-CN" sz="2400" dirty="0"/>
              <a:t>to</a:t>
            </a:r>
            <a:r>
              <a:rPr lang="zh-CN" altLang="en-US" sz="2400" dirty="0"/>
              <a:t> </a:t>
            </a:r>
            <a:r>
              <a:rPr lang="en-US" altLang="zh-CN" sz="2400" dirty="0"/>
              <a:t>tamper</a:t>
            </a:r>
            <a:r>
              <a:rPr lang="zh-CN" altLang="en-US" sz="2400" dirty="0"/>
              <a:t> </a:t>
            </a:r>
            <a:r>
              <a:rPr lang="en-US" altLang="zh-CN" sz="2400" dirty="0"/>
              <a:t>a</a:t>
            </a:r>
            <a:r>
              <a:rPr lang="zh-CN" altLang="en-US" sz="2400" dirty="0"/>
              <a:t> </a:t>
            </a:r>
            <a:r>
              <a:rPr lang="en-US" altLang="zh-CN" sz="2400" dirty="0"/>
              <a:t>block</a:t>
            </a:r>
            <a:r>
              <a:rPr lang="zh-CN" altLang="en-US" sz="2400" dirty="0"/>
              <a:t> </a:t>
            </a:r>
            <a:r>
              <a:rPr lang="en-US" altLang="zh-CN" sz="2400" dirty="0"/>
              <a:t>data</a:t>
            </a:r>
            <a:r>
              <a:rPr lang="zh-CN" altLang="en-US" sz="2400" dirty="0"/>
              <a:t> </a:t>
            </a:r>
            <a:r>
              <a:rPr lang="en-US" altLang="zh-CN" sz="2400" dirty="0"/>
              <a:t>(e.g.,</a:t>
            </a:r>
            <a:r>
              <a:rPr lang="zh-CN" altLang="en-US" sz="2400" dirty="0"/>
              <a:t> </a:t>
            </a:r>
            <a:r>
              <a:rPr lang="en-US" altLang="zh-CN" sz="2400" dirty="0"/>
              <a:t>a</a:t>
            </a:r>
            <a:r>
              <a:rPr lang="zh-CN" altLang="en-US" sz="2400" dirty="0"/>
              <a:t> </a:t>
            </a:r>
            <a:r>
              <a:rPr lang="en-US" altLang="zh-CN" sz="2400" dirty="0" err="1"/>
              <a:t>Tx</a:t>
            </a:r>
            <a:r>
              <a:rPr lang="en-US" altLang="zh-CN" sz="2400" dirty="0"/>
              <a:t>)</a:t>
            </a:r>
          </a:p>
          <a:p>
            <a:pPr lvl="1"/>
            <a:r>
              <a:rPr lang="en-US" altLang="zh-CN" sz="2400" dirty="0"/>
              <a:t>He</a:t>
            </a:r>
            <a:r>
              <a:rPr lang="zh-CN" altLang="en-US" sz="2400" dirty="0"/>
              <a:t> </a:t>
            </a:r>
            <a:r>
              <a:rPr lang="en-US" altLang="zh-CN" sz="2400" dirty="0"/>
              <a:t>may</a:t>
            </a:r>
            <a:r>
              <a:rPr lang="zh-CN" altLang="en-US" sz="2400" dirty="0"/>
              <a:t> </a:t>
            </a:r>
            <a:r>
              <a:rPr lang="en-US" altLang="zh-CN" sz="2400" dirty="0"/>
              <a:t>try</a:t>
            </a:r>
            <a:r>
              <a:rPr lang="zh-CN" altLang="en-US" sz="2400" dirty="0"/>
              <a:t> </a:t>
            </a:r>
            <a:r>
              <a:rPr lang="en-US" altLang="zh-CN" sz="2400" dirty="0"/>
              <a:t>to</a:t>
            </a:r>
            <a:r>
              <a:rPr lang="zh-CN" altLang="en-US" sz="2400" dirty="0"/>
              <a:t> </a:t>
            </a:r>
            <a:r>
              <a:rPr lang="en-US" altLang="zh-CN" sz="2400" dirty="0"/>
              <a:t>keep</a:t>
            </a:r>
            <a:r>
              <a:rPr lang="zh-CN" altLang="en-US" sz="2400" dirty="0"/>
              <a:t> </a:t>
            </a:r>
            <a:r>
              <a:rPr lang="en-US" altLang="zh-CN" sz="2400" dirty="0"/>
              <a:t>changing</a:t>
            </a:r>
            <a:r>
              <a:rPr lang="zh-CN" altLang="en-US" sz="2400" dirty="0"/>
              <a:t> </a:t>
            </a:r>
            <a:r>
              <a:rPr lang="en-US" altLang="zh-CN" sz="2400" dirty="0"/>
              <a:t>the</a:t>
            </a:r>
            <a:r>
              <a:rPr lang="zh-CN" altLang="en-US" sz="2400" dirty="0"/>
              <a:t> </a:t>
            </a:r>
            <a:r>
              <a:rPr lang="en-US" altLang="zh-CN" sz="2400" dirty="0">
                <a:solidFill>
                  <a:srgbClr val="C00000"/>
                </a:solidFill>
              </a:rPr>
              <a:t>previous</a:t>
            </a:r>
            <a:r>
              <a:rPr lang="zh-CN" altLang="en-US" sz="2400" dirty="0">
                <a:solidFill>
                  <a:srgbClr val="C00000"/>
                </a:solidFill>
              </a:rPr>
              <a:t> </a:t>
            </a:r>
            <a:r>
              <a:rPr lang="en-US" altLang="zh-CN" sz="2400" dirty="0">
                <a:solidFill>
                  <a:srgbClr val="C00000"/>
                </a:solidFill>
              </a:rPr>
              <a:t>hash</a:t>
            </a:r>
            <a:r>
              <a:rPr lang="zh-CN" altLang="en-US" sz="2400" dirty="0">
                <a:solidFill>
                  <a:srgbClr val="C00000"/>
                </a:solidFill>
              </a:rPr>
              <a:t> </a:t>
            </a:r>
            <a:r>
              <a:rPr lang="en-US" altLang="zh-CN" sz="2400" dirty="0">
                <a:solidFill>
                  <a:srgbClr val="C00000"/>
                </a:solidFill>
              </a:rPr>
              <a:t>pointers</a:t>
            </a:r>
          </a:p>
          <a:p>
            <a:pPr lvl="1"/>
            <a:r>
              <a:rPr lang="en-US" altLang="zh-CN" sz="2400" dirty="0"/>
              <a:t>Can</a:t>
            </a:r>
            <a:r>
              <a:rPr lang="zh-CN" altLang="en-US" sz="2400" dirty="0"/>
              <a:t> </a:t>
            </a:r>
            <a:r>
              <a:rPr lang="en-US" altLang="zh-CN" sz="2400" dirty="0"/>
              <a:t>he</a:t>
            </a:r>
            <a:r>
              <a:rPr lang="zh-CN" altLang="en-US" sz="2400" dirty="0"/>
              <a:t> </a:t>
            </a:r>
            <a:r>
              <a:rPr lang="en-US" altLang="zh-CN" sz="2400" dirty="0"/>
              <a:t>make</a:t>
            </a:r>
            <a:r>
              <a:rPr lang="zh-CN" altLang="en-US" sz="2400" dirty="0"/>
              <a:t> </a:t>
            </a:r>
            <a:r>
              <a:rPr lang="en-US" altLang="zh-CN" sz="2400" dirty="0"/>
              <a:t>it</a:t>
            </a:r>
            <a:r>
              <a:rPr lang="zh-CN" altLang="en-US" sz="2400" dirty="0"/>
              <a:t> </a:t>
            </a:r>
            <a:r>
              <a:rPr lang="en-US" altLang="zh-CN" sz="2400" dirty="0"/>
              <a:t>finally?</a:t>
            </a:r>
          </a:p>
          <a:p>
            <a:pPr lvl="2"/>
            <a:r>
              <a:rPr lang="zh-CN" altLang="en-US" sz="2000" dirty="0"/>
              <a:t> </a:t>
            </a:r>
            <a:r>
              <a:rPr lang="en-US" altLang="zh-CN" sz="2000" dirty="0"/>
              <a:t>No,</a:t>
            </a:r>
            <a:r>
              <a:rPr lang="zh-CN" altLang="en-US" sz="2000" dirty="0"/>
              <a:t> </a:t>
            </a:r>
            <a:r>
              <a:rPr lang="en-US" altLang="zh-CN" sz="2000" dirty="0"/>
              <a:t>because</a:t>
            </a:r>
            <a:r>
              <a:rPr lang="zh-CN" altLang="en-US" sz="2000" dirty="0"/>
              <a:t> </a:t>
            </a:r>
            <a:r>
              <a:rPr lang="en-US" altLang="zh-CN" sz="2000" dirty="0"/>
              <a:t>a</a:t>
            </a:r>
            <a:r>
              <a:rPr lang="zh-CN" altLang="en-US" sz="2000" dirty="0"/>
              <a:t> </a:t>
            </a:r>
            <a:r>
              <a:rPr lang="en-US" altLang="zh-CN" sz="2000" dirty="0"/>
              <a:t>blockchain</a:t>
            </a:r>
            <a:r>
              <a:rPr lang="zh-CN" altLang="en-US" sz="2000" dirty="0"/>
              <a:t> </a:t>
            </a:r>
            <a:r>
              <a:rPr lang="en-US" altLang="zh-CN" sz="2000" dirty="0"/>
              <a:t>has</a:t>
            </a:r>
            <a:r>
              <a:rPr lang="zh-CN" altLang="en-US" sz="2000" dirty="0"/>
              <a:t> </a:t>
            </a:r>
            <a:r>
              <a:rPr lang="en-US" altLang="zh-CN" sz="2000" dirty="0"/>
              <a:t>the</a:t>
            </a:r>
            <a:r>
              <a:rPr lang="zh-CN" altLang="en-US" sz="2000" dirty="0"/>
              <a:t> </a:t>
            </a:r>
            <a:r>
              <a:rPr lang="en-US" altLang="zh-CN" sz="2000" dirty="0">
                <a:solidFill>
                  <a:srgbClr val="0432FF"/>
                </a:solidFill>
              </a:rPr>
              <a:t>Genesis</a:t>
            </a:r>
            <a:r>
              <a:rPr lang="zh-CN" altLang="en-US" sz="2000" dirty="0">
                <a:solidFill>
                  <a:srgbClr val="0432FF"/>
                </a:solidFill>
              </a:rPr>
              <a:t> </a:t>
            </a:r>
            <a:r>
              <a:rPr lang="en-US" altLang="zh-CN" sz="2000" dirty="0">
                <a:solidFill>
                  <a:srgbClr val="0432FF"/>
                </a:solidFill>
              </a:rPr>
              <a:t>block</a:t>
            </a:r>
          </a:p>
          <a:p>
            <a:pPr lvl="2"/>
            <a:r>
              <a:rPr lang="zh-CN" altLang="en-US" sz="2000" dirty="0">
                <a:solidFill>
                  <a:srgbClr val="0432FF"/>
                </a:solidFill>
              </a:rPr>
              <a:t> </a:t>
            </a:r>
            <a:r>
              <a:rPr lang="en-US" altLang="zh-CN" sz="2000" dirty="0">
                <a:solidFill>
                  <a:srgbClr val="0432FF"/>
                </a:solidFill>
              </a:rPr>
              <a:t>Genesis</a:t>
            </a:r>
            <a:r>
              <a:rPr lang="zh-CN" altLang="en-US" sz="2000" dirty="0">
                <a:solidFill>
                  <a:srgbClr val="0432FF"/>
                </a:solidFill>
              </a:rPr>
              <a:t> </a:t>
            </a:r>
            <a:r>
              <a:rPr lang="en-US" altLang="zh-CN" sz="2000" dirty="0">
                <a:solidFill>
                  <a:srgbClr val="0432FF"/>
                </a:solidFill>
              </a:rPr>
              <a:t>block</a:t>
            </a:r>
            <a:r>
              <a:rPr lang="zh-CN" altLang="en-US" sz="2000" dirty="0"/>
              <a:t> </a:t>
            </a:r>
            <a:r>
              <a:rPr lang="en-US" altLang="zh-CN" sz="2000" dirty="0"/>
              <a:t>cannot</a:t>
            </a:r>
            <a:r>
              <a:rPr lang="zh-CN" altLang="en-US" sz="2000" dirty="0"/>
              <a:t> </a:t>
            </a:r>
            <a:r>
              <a:rPr lang="en-US" altLang="zh-CN" sz="2000" dirty="0"/>
              <a:t>be</a:t>
            </a:r>
            <a:r>
              <a:rPr lang="zh-CN" altLang="en-US" sz="2000" dirty="0"/>
              <a:t> </a:t>
            </a:r>
            <a:r>
              <a:rPr lang="en-US" altLang="zh-CN" sz="2000" dirty="0"/>
              <a:t>modified</a:t>
            </a:r>
            <a:r>
              <a:rPr lang="zh-CN" altLang="en-US" sz="2000" dirty="0"/>
              <a:t> </a:t>
            </a:r>
            <a:r>
              <a:rPr lang="en-US" altLang="zh-CN" sz="2000" dirty="0"/>
              <a:t>!</a:t>
            </a:r>
          </a:p>
        </p:txBody>
      </p:sp>
      <p:pic>
        <p:nvPicPr>
          <p:cNvPr id="4" name="Picture 2" descr="hat is Genesis Block and why Genesis Block is needed? | by TecraCoin |  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5995" y="3995311"/>
            <a:ext cx="6797457" cy="154487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z="2800" dirty="0"/>
              <a:t>导言： </a:t>
            </a:r>
            <a:r>
              <a:rPr lang="en-US" altLang="zh-CN" sz="2800" dirty="0"/>
              <a:t>From</a:t>
            </a:r>
            <a:r>
              <a:rPr lang="zh-CN" altLang="en-US" sz="2800" dirty="0"/>
              <a:t> </a:t>
            </a:r>
            <a:r>
              <a:rPr lang="en-US" altLang="zh-CN" sz="2800" dirty="0">
                <a:solidFill>
                  <a:srgbClr val="FF0000"/>
                </a:solidFill>
              </a:rPr>
              <a:t>Cryptography</a:t>
            </a:r>
            <a:r>
              <a:rPr lang="zh-CN" altLang="en-US" sz="2800" dirty="0">
                <a:solidFill>
                  <a:srgbClr val="FF0000"/>
                </a:solidFill>
              </a:rPr>
              <a:t> </a:t>
            </a:r>
            <a:r>
              <a:rPr lang="en-US" altLang="zh-CN" sz="2800" dirty="0"/>
              <a:t>to</a:t>
            </a:r>
            <a:r>
              <a:rPr lang="zh-CN" altLang="en-US" sz="2800" dirty="0"/>
              <a:t> </a:t>
            </a:r>
            <a:r>
              <a:rPr lang="en-US" altLang="zh-CN" sz="2800" dirty="0">
                <a:solidFill>
                  <a:schemeClr val="accent1"/>
                </a:solidFill>
              </a:rPr>
              <a:t>Cryptocurrency</a:t>
            </a:r>
            <a:endParaRPr lang="en-US" sz="2800" dirty="0"/>
          </a:p>
        </p:txBody>
      </p:sp>
      <p:sp>
        <p:nvSpPr>
          <p:cNvPr id="3" name="Content Placeholder 2"/>
          <p:cNvSpPr>
            <a:spLocks noGrp="1"/>
          </p:cNvSpPr>
          <p:nvPr>
            <p:ph idx="1"/>
          </p:nvPr>
        </p:nvSpPr>
        <p:spPr/>
        <p:txBody>
          <a:bodyPr/>
          <a:lstStyle/>
          <a:p>
            <a:r>
              <a:rPr lang="zh-CN" altLang="en-US" dirty="0"/>
              <a:t>财奴币 存储的两种 “交易（</a:t>
            </a:r>
            <a:r>
              <a:rPr lang="en-US" altLang="zh-CN" dirty="0"/>
              <a:t>transaction</a:t>
            </a:r>
            <a:r>
              <a:rPr lang="zh-CN" altLang="en-US" dirty="0"/>
              <a:t>）”</a:t>
            </a:r>
            <a:endParaRPr lang="en-US" altLang="zh-CN" dirty="0"/>
          </a:p>
          <a:p>
            <a:pPr lvl="1"/>
            <a:r>
              <a:rPr lang="zh-CN" altLang="en-US" sz="2400" dirty="0"/>
              <a:t>第一种交易：</a:t>
            </a:r>
            <a:r>
              <a:rPr lang="en-US" altLang="zh-CN" sz="2400" dirty="0" err="1"/>
              <a:t>CreateCoins</a:t>
            </a:r>
            <a:endParaRPr lang="en-US" altLang="zh-CN" sz="2400" dirty="0"/>
          </a:p>
          <a:p>
            <a:pPr lvl="2"/>
            <a:r>
              <a:rPr lang="zh-CN" altLang="en-US" sz="1800" dirty="0"/>
              <a:t> 相对高飞币来讲，功能扩展：一次可以造多个币</a:t>
            </a:r>
            <a:endParaRPr lang="en-US" altLang="zh-CN" sz="1800" dirty="0"/>
          </a:p>
          <a:p>
            <a:pPr lvl="2"/>
            <a:r>
              <a:rPr lang="zh-CN" altLang="en-US" sz="1800" dirty="0"/>
              <a:t> 只有“财奴（一种特殊角色，负责造币）”才可以铸币</a:t>
            </a:r>
            <a:endParaRPr lang="en-US" altLang="zh-CN" sz="1800" dirty="0"/>
          </a:p>
          <a:p>
            <a:pPr lvl="1"/>
            <a:endParaRPr lang="en-US" altLang="zh-CN" sz="2000" dirty="0"/>
          </a:p>
          <a:p>
            <a:pPr lvl="1"/>
            <a:endParaRPr lang="en-US" altLang="zh-CN" sz="2000" dirty="0"/>
          </a:p>
          <a:p>
            <a:pPr lvl="1"/>
            <a:endParaRPr lang="en-US" altLang="zh-CN" sz="2000" dirty="0"/>
          </a:p>
        </p:txBody>
      </p:sp>
      <p:pic>
        <p:nvPicPr>
          <p:cNvPr id="11266" name="Picture 2" descr="块链：技术驱动金融1.5 两种简单的加密货币"/>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8132" y="3294380"/>
            <a:ext cx="6683562" cy="262382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总结</a:t>
            </a:r>
            <a:endParaRPr lang="en-US" dirty="0"/>
          </a:p>
        </p:txBody>
      </p:sp>
      <p:sp>
        <p:nvSpPr>
          <p:cNvPr id="3" name="Content Placeholder 2"/>
          <p:cNvSpPr>
            <a:spLocks noGrp="1"/>
          </p:cNvSpPr>
          <p:nvPr>
            <p:ph idx="1"/>
          </p:nvPr>
        </p:nvSpPr>
        <p:spPr>
          <a:xfrm>
            <a:off x="968187" y="1775012"/>
            <a:ext cx="7761475" cy="4549588"/>
          </a:xfrm>
        </p:spPr>
        <p:txBody>
          <a:bodyPr/>
          <a:lstStyle/>
          <a:p>
            <a:r>
              <a:rPr lang="zh-CN" altLang="en-US" dirty="0"/>
              <a:t>哈希指针</a:t>
            </a:r>
            <a:endParaRPr lang="en-US" altLang="zh-CN" dirty="0"/>
          </a:p>
          <a:p>
            <a:endParaRPr lang="en-US" dirty="0"/>
          </a:p>
          <a:p>
            <a:r>
              <a:rPr lang="zh-CN" altLang="en-US" dirty="0"/>
              <a:t>比特币区块数据结构</a:t>
            </a:r>
            <a:endParaRPr lang="en-US" altLang="zh-CN" dirty="0"/>
          </a:p>
          <a:p>
            <a:endParaRPr lang="en-US" altLang="zh-CN" dirty="0"/>
          </a:p>
          <a:p>
            <a:r>
              <a:rPr lang="zh-CN" altLang="en-US" dirty="0"/>
              <a:t>交易</a:t>
            </a:r>
            <a:endParaRPr lang="en-US" altLang="zh-CN" dirty="0"/>
          </a:p>
          <a:p>
            <a:endParaRPr lang="en-US" dirty="0"/>
          </a:p>
          <a:p>
            <a:r>
              <a:rPr lang="zh-CN" altLang="en-US" dirty="0"/>
              <a:t>默克尔树</a:t>
            </a:r>
            <a:endParaRPr lang="en-US" altLang="zh-CN" dirty="0"/>
          </a:p>
          <a:p>
            <a:endParaRPr lang="en-US"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加入我们！</a:t>
            </a:r>
            <a:endParaRPr lang="en-US" dirty="0"/>
          </a:p>
        </p:txBody>
      </p:sp>
      <p:sp>
        <p:nvSpPr>
          <p:cNvPr id="3" name="Content Placeholder 2"/>
          <p:cNvSpPr>
            <a:spLocks noGrp="1"/>
          </p:cNvSpPr>
          <p:nvPr>
            <p:ph idx="1"/>
          </p:nvPr>
        </p:nvSpPr>
        <p:spPr/>
        <p:txBody>
          <a:bodyPr/>
          <a:lstStyle/>
          <a:p>
            <a:r>
              <a:rPr lang="en-US" altLang="zh-CN" dirty="0" err="1"/>
              <a:t>InplusLab</a:t>
            </a:r>
            <a:endParaRPr lang="en-US" altLang="zh-CN" dirty="0"/>
          </a:p>
          <a:p>
            <a:pPr lvl="1"/>
            <a:r>
              <a:rPr lang="en-US" altLang="zh-CN" sz="2000" dirty="0"/>
              <a:t>8</a:t>
            </a:r>
            <a:r>
              <a:rPr lang="zh-CN" altLang="en-US" sz="2000" dirty="0"/>
              <a:t>位教授</a:t>
            </a:r>
            <a:r>
              <a:rPr lang="en-US" altLang="zh-CN" sz="2000" dirty="0"/>
              <a:t>/</a:t>
            </a:r>
            <a:r>
              <a:rPr lang="zh-CN" altLang="en-US" sz="2000" dirty="0"/>
              <a:t>副教授导师，研究方向涉及 区块链、人工智能、数据挖掘、分布式学习，物联网，等等方向</a:t>
            </a:r>
            <a:endParaRPr lang="en-US" altLang="zh-CN" sz="2000" dirty="0"/>
          </a:p>
          <a:p>
            <a:pPr lvl="1"/>
            <a:r>
              <a:rPr lang="zh-CN" altLang="en-US" sz="2000" dirty="0"/>
              <a:t>请随时投简历到邮箱：</a:t>
            </a:r>
            <a:r>
              <a:rPr lang="en-US" sz="2000" dirty="0">
                <a:hlinkClick r:id="rId2"/>
              </a:rPr>
              <a:t>inpluslab@yeah.net</a:t>
            </a:r>
            <a:endParaRPr lang="en-US" sz="2000" dirty="0"/>
          </a:p>
        </p:txBody>
      </p:sp>
      <p:pic>
        <p:nvPicPr>
          <p:cNvPr id="4" name="图片 3"/>
          <p:cNvPicPr>
            <a:picLocks noChangeAspect="1"/>
          </p:cNvPicPr>
          <p:nvPr/>
        </p:nvPicPr>
        <p:blipFill>
          <a:blip r:embed="rId3" cstate="print"/>
          <a:stretch>
            <a:fillRect/>
          </a:stretch>
        </p:blipFill>
        <p:spPr>
          <a:xfrm>
            <a:off x="3455510" y="3248888"/>
            <a:ext cx="1474732" cy="1497124"/>
          </a:xfrm>
          <a:prstGeom prst="rect">
            <a:avLst/>
          </a:prstGeom>
        </p:spPr>
      </p:pic>
      <p:sp>
        <p:nvSpPr>
          <p:cNvPr id="5" name="内容占位符 2"/>
          <p:cNvSpPr txBox="1">
            <a:spLocks noChangeArrowheads="1"/>
          </p:cNvSpPr>
          <p:nvPr/>
        </p:nvSpPr>
        <p:spPr bwMode="auto">
          <a:xfrm>
            <a:off x="2886589" y="4857047"/>
            <a:ext cx="2612573" cy="1330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ea typeface="宋体" charset="-122"/>
              </a:defRPr>
            </a:lvl1pPr>
            <a:lvl2pPr marL="742950" indent="-285750" eaLnBrk="0" hangingPunct="0">
              <a:defRPr>
                <a:solidFill>
                  <a:schemeClr val="tx1"/>
                </a:solidFill>
                <a:latin typeface="Calibri" panose="020F0502020204030204" pitchFamily="34" charset="0"/>
                <a:ea typeface="宋体" charset="-122"/>
              </a:defRPr>
            </a:lvl2pPr>
            <a:lvl3pPr marL="1143000" indent="-228600" eaLnBrk="0" hangingPunct="0">
              <a:defRPr>
                <a:solidFill>
                  <a:schemeClr val="tx1"/>
                </a:solidFill>
                <a:latin typeface="Calibri" panose="020F0502020204030204" pitchFamily="34" charset="0"/>
                <a:ea typeface="宋体" charset="-122"/>
              </a:defRPr>
            </a:lvl3pPr>
            <a:lvl4pPr marL="1600200" indent="-228600" eaLnBrk="0" hangingPunct="0">
              <a:defRPr>
                <a:solidFill>
                  <a:schemeClr val="tx1"/>
                </a:solidFill>
                <a:latin typeface="Calibri" panose="020F0502020204030204" pitchFamily="34" charset="0"/>
                <a:ea typeface="宋体" charset="-122"/>
              </a:defRPr>
            </a:lvl4pPr>
            <a:lvl5pPr marL="2057400" indent="-228600" eaLnBrk="0" hangingPunct="0">
              <a:defRPr>
                <a:solidFill>
                  <a:schemeClr val="tx1"/>
                </a:solidFill>
                <a:latin typeface="Calibri" panose="020F0502020204030204" pitchFamily="34" charset="0"/>
                <a:ea typeface="宋体"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charset="-122"/>
              </a:defRPr>
            </a:lvl9pPr>
          </a:lstStyle>
          <a:p>
            <a:pPr marL="0" marR="0" lvl="0" indent="0" algn="ctr" defTabSz="914400" eaLnBrk="0" fontAlgn="base" latinLnBrk="0" hangingPunct="0">
              <a:spcBef>
                <a:spcPct val="20000"/>
              </a:spcBef>
              <a:spcAft>
                <a:spcPct val="0"/>
              </a:spcAft>
              <a:buClrTx/>
              <a:buSzTx/>
              <a:buFontTx/>
              <a:buNone/>
              <a:defRPr/>
            </a:pPr>
            <a:r>
              <a:rPr lang="en-US" altLang="zh-CN" sz="2400" b="1" kern="0" dirty="0" err="1">
                <a:solidFill>
                  <a:srgbClr val="000000"/>
                </a:solidFill>
                <a:latin typeface="微软雅黑" panose="020B0503020204020204" pitchFamily="34" charset="-122"/>
                <a:ea typeface="微软雅黑" panose="020B0503020204020204" pitchFamily="34" charset="-122"/>
              </a:rPr>
              <a:t>InplusLab</a:t>
            </a:r>
            <a:r>
              <a:rPr lang="zh-CN" altLang="en-US" sz="2400" b="1" kern="0" dirty="0">
                <a:solidFill>
                  <a:srgbClr val="000000"/>
                </a:solidFill>
                <a:latin typeface="微软雅黑" panose="020B0503020204020204" pitchFamily="34" charset="-122"/>
                <a:ea typeface="微软雅黑" panose="020B0503020204020204" pitchFamily="34" charset="-122"/>
              </a:rPr>
              <a:t> </a:t>
            </a:r>
            <a:endParaRPr lang="en-US" altLang="zh-CN" sz="2400" b="1" kern="0" dirty="0">
              <a:solidFill>
                <a:srgbClr val="000000"/>
              </a:solidFill>
              <a:latin typeface="微软雅黑" panose="020B0503020204020204" pitchFamily="34" charset="-122"/>
              <a:ea typeface="微软雅黑" panose="020B0503020204020204" pitchFamily="34" charset="-122"/>
            </a:endParaRPr>
          </a:p>
          <a:p>
            <a:pPr marL="0" marR="0" lvl="0" indent="0" algn="ctr" defTabSz="914400" eaLnBrk="0" fontAlgn="base" latinLnBrk="0" hangingPunct="0">
              <a:spcBef>
                <a:spcPct val="20000"/>
              </a:spcBef>
              <a:spcAft>
                <a:spcPct val="0"/>
              </a:spcAft>
              <a:buClrTx/>
              <a:buSzTx/>
              <a:buFontTx/>
              <a:buNone/>
              <a:defRPr/>
            </a:pPr>
            <a:r>
              <a:rPr lang="zh-CN" altLang="en-US" sz="2400" b="1" kern="0" dirty="0">
                <a:solidFill>
                  <a:srgbClr val="000000"/>
                </a:solidFill>
                <a:latin typeface="微软雅黑" panose="020B0503020204020204" pitchFamily="34" charset="-122"/>
                <a:ea typeface="微软雅黑" panose="020B0503020204020204" pitchFamily="34" charset="-122"/>
              </a:rPr>
              <a:t>实验室公众号</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z="2800" dirty="0"/>
              <a:t>导言： </a:t>
            </a:r>
            <a:r>
              <a:rPr lang="en-US" altLang="zh-CN" sz="2800" dirty="0"/>
              <a:t>From</a:t>
            </a:r>
            <a:r>
              <a:rPr lang="zh-CN" altLang="en-US" sz="2800" dirty="0"/>
              <a:t> </a:t>
            </a:r>
            <a:r>
              <a:rPr lang="en-US" altLang="zh-CN" sz="2800" dirty="0">
                <a:solidFill>
                  <a:srgbClr val="FF0000"/>
                </a:solidFill>
              </a:rPr>
              <a:t>Cryptography</a:t>
            </a:r>
            <a:r>
              <a:rPr lang="zh-CN" altLang="en-US" sz="2800" dirty="0">
                <a:solidFill>
                  <a:srgbClr val="FF0000"/>
                </a:solidFill>
              </a:rPr>
              <a:t> </a:t>
            </a:r>
            <a:r>
              <a:rPr lang="en-US" altLang="zh-CN" sz="2800" dirty="0"/>
              <a:t>to</a:t>
            </a:r>
            <a:r>
              <a:rPr lang="zh-CN" altLang="en-US" sz="2800" dirty="0"/>
              <a:t> </a:t>
            </a:r>
            <a:r>
              <a:rPr lang="en-US" altLang="zh-CN" sz="2800" dirty="0">
                <a:solidFill>
                  <a:schemeClr val="accent1"/>
                </a:solidFill>
              </a:rPr>
              <a:t>Cryptocurrency</a:t>
            </a:r>
            <a:endParaRPr lang="en-US" sz="2800" dirty="0"/>
          </a:p>
        </p:txBody>
      </p:sp>
      <p:sp>
        <p:nvSpPr>
          <p:cNvPr id="3" name="Content Placeholder 2"/>
          <p:cNvSpPr>
            <a:spLocks noGrp="1"/>
          </p:cNvSpPr>
          <p:nvPr>
            <p:ph idx="1"/>
          </p:nvPr>
        </p:nvSpPr>
        <p:spPr/>
        <p:txBody>
          <a:bodyPr/>
          <a:lstStyle/>
          <a:p>
            <a:r>
              <a:rPr lang="zh-CN" altLang="en-US" dirty="0"/>
              <a:t>财奴币存储的两种 “交易（</a:t>
            </a:r>
            <a:r>
              <a:rPr lang="en-US" altLang="zh-CN" dirty="0"/>
              <a:t>transaction</a:t>
            </a:r>
            <a:r>
              <a:rPr lang="zh-CN" altLang="en-US" dirty="0"/>
              <a:t>）”</a:t>
            </a:r>
            <a:endParaRPr lang="en-US" altLang="zh-CN" dirty="0"/>
          </a:p>
          <a:p>
            <a:pPr lvl="1"/>
            <a:r>
              <a:rPr lang="zh-CN" altLang="en-US" dirty="0"/>
              <a:t> </a:t>
            </a:r>
            <a:r>
              <a:rPr lang="zh-CN" altLang="en-US" sz="2400" dirty="0"/>
              <a:t>第二种交易：</a:t>
            </a:r>
            <a:r>
              <a:rPr lang="en-US" altLang="zh-CN" sz="2400" dirty="0" err="1"/>
              <a:t>PayCoins</a:t>
            </a:r>
            <a:endParaRPr lang="en-US" altLang="zh-CN" sz="2400" dirty="0"/>
          </a:p>
          <a:p>
            <a:pPr lvl="2"/>
            <a:r>
              <a:rPr lang="zh-CN" altLang="en-US" sz="1800" dirty="0"/>
              <a:t> 被消耗的币必须是</a:t>
            </a:r>
            <a:r>
              <a:rPr lang="zh-CN" altLang="en-US" sz="1800" dirty="0">
                <a:solidFill>
                  <a:srgbClr val="0432FF"/>
                </a:solidFill>
              </a:rPr>
              <a:t>之前的交易中创建的</a:t>
            </a:r>
            <a:endParaRPr lang="en-US" altLang="zh-CN" sz="1800" dirty="0">
              <a:solidFill>
                <a:srgbClr val="0432FF"/>
              </a:solidFill>
            </a:endParaRPr>
          </a:p>
          <a:p>
            <a:pPr lvl="2"/>
            <a:r>
              <a:rPr lang="zh-CN" altLang="en-US" sz="1800" dirty="0"/>
              <a:t> 被消耗的币没有在之前的某个交易中被消耗掉：</a:t>
            </a:r>
            <a:r>
              <a:rPr lang="zh-CN" altLang="en-US" sz="1800" dirty="0">
                <a:solidFill>
                  <a:srgbClr val="0432FF"/>
                </a:solidFill>
              </a:rPr>
              <a:t>无法防止 </a:t>
            </a:r>
            <a:r>
              <a:rPr lang="en-US" altLang="zh-CN" sz="1800" dirty="0">
                <a:solidFill>
                  <a:srgbClr val="0432FF"/>
                </a:solidFill>
              </a:rPr>
              <a:t>double</a:t>
            </a:r>
            <a:r>
              <a:rPr lang="zh-CN" altLang="en-US" sz="1800" dirty="0">
                <a:solidFill>
                  <a:srgbClr val="0432FF"/>
                </a:solidFill>
              </a:rPr>
              <a:t> </a:t>
            </a:r>
            <a:r>
              <a:rPr lang="en-US" altLang="zh-CN" sz="1800" dirty="0">
                <a:solidFill>
                  <a:srgbClr val="0432FF"/>
                </a:solidFill>
              </a:rPr>
              <a:t>spending</a:t>
            </a:r>
          </a:p>
          <a:p>
            <a:pPr lvl="2"/>
            <a:r>
              <a:rPr lang="zh-CN" altLang="en-US" sz="1800" dirty="0"/>
              <a:t> 本次交易产生的币值量</a:t>
            </a:r>
            <a:r>
              <a:rPr lang="en-US" altLang="zh-CN" sz="1800" dirty="0"/>
              <a:t>==</a:t>
            </a:r>
            <a:r>
              <a:rPr lang="zh-CN" altLang="en-US" sz="1800" dirty="0"/>
              <a:t>消耗的币值量：</a:t>
            </a:r>
            <a:r>
              <a:rPr lang="zh-CN" altLang="en-US" sz="1800" dirty="0">
                <a:solidFill>
                  <a:srgbClr val="0432FF"/>
                </a:solidFill>
              </a:rPr>
              <a:t>只有财奴才可以创建新币</a:t>
            </a:r>
            <a:endParaRPr lang="en-US" altLang="zh-CN" sz="1800" dirty="0">
              <a:solidFill>
                <a:srgbClr val="0432FF"/>
              </a:solidFill>
            </a:endParaRPr>
          </a:p>
          <a:p>
            <a:pPr lvl="2"/>
            <a:r>
              <a:rPr lang="zh-CN" altLang="en-US" sz="1800" dirty="0"/>
              <a:t> 本次</a:t>
            </a:r>
            <a:r>
              <a:rPr lang="en-US" altLang="zh-CN" sz="1800" dirty="0" err="1"/>
              <a:t>Tx</a:t>
            </a:r>
            <a:r>
              <a:rPr lang="zh-CN" altLang="en-US" sz="1800" dirty="0"/>
              <a:t> 被消耗的所有币都有</a:t>
            </a:r>
            <a:r>
              <a:rPr lang="zh-CN" altLang="en-US" sz="1800" dirty="0">
                <a:solidFill>
                  <a:srgbClr val="0432FF"/>
                </a:solidFill>
              </a:rPr>
              <a:t>其 “所有者 </a:t>
            </a:r>
            <a:r>
              <a:rPr lang="en-US" altLang="zh-CN" sz="1800" dirty="0">
                <a:solidFill>
                  <a:srgbClr val="0432FF"/>
                </a:solidFill>
              </a:rPr>
              <a:t>owner</a:t>
            </a:r>
            <a:r>
              <a:rPr lang="zh-CN" altLang="en-US" sz="1800" dirty="0">
                <a:solidFill>
                  <a:srgbClr val="0432FF"/>
                </a:solidFill>
              </a:rPr>
              <a:t>” 的有效签名</a:t>
            </a:r>
            <a:endParaRPr lang="en-US" altLang="zh-CN" sz="1800" dirty="0">
              <a:solidFill>
                <a:srgbClr val="0432FF"/>
              </a:solidFill>
            </a:endParaRPr>
          </a:p>
          <a:p>
            <a:pPr lvl="1"/>
            <a:endParaRPr lang="en-US" altLang="zh-CN" sz="2000" dirty="0"/>
          </a:p>
        </p:txBody>
      </p:sp>
      <p:pic>
        <p:nvPicPr>
          <p:cNvPr id="12290" name="Picture 2" descr="概念找员外』财奴币（二）_蜜蜂查"/>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5247" y="4032386"/>
            <a:ext cx="2980523" cy="274941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z="2800" dirty="0"/>
              <a:t>导言： </a:t>
            </a:r>
            <a:r>
              <a:rPr lang="en-US" altLang="zh-CN" sz="2800" dirty="0"/>
              <a:t>From</a:t>
            </a:r>
            <a:r>
              <a:rPr lang="zh-CN" altLang="en-US" sz="2800" dirty="0"/>
              <a:t> </a:t>
            </a:r>
            <a:r>
              <a:rPr lang="en-US" altLang="zh-CN" sz="2800" dirty="0">
                <a:solidFill>
                  <a:srgbClr val="FF0000"/>
                </a:solidFill>
              </a:rPr>
              <a:t>Cryptography</a:t>
            </a:r>
            <a:r>
              <a:rPr lang="zh-CN" altLang="en-US" sz="2800" dirty="0">
                <a:solidFill>
                  <a:srgbClr val="FF0000"/>
                </a:solidFill>
              </a:rPr>
              <a:t> </a:t>
            </a:r>
            <a:r>
              <a:rPr lang="en-US" altLang="zh-CN" sz="2800" dirty="0"/>
              <a:t>to</a:t>
            </a:r>
            <a:r>
              <a:rPr lang="zh-CN" altLang="en-US" sz="2800" dirty="0"/>
              <a:t> </a:t>
            </a:r>
            <a:r>
              <a:rPr lang="en-US" altLang="zh-CN" sz="2800" dirty="0">
                <a:solidFill>
                  <a:schemeClr val="accent1"/>
                </a:solidFill>
              </a:rPr>
              <a:t>Cryptocurrency</a:t>
            </a:r>
            <a:endParaRPr lang="en-US" sz="2800" dirty="0"/>
          </a:p>
        </p:txBody>
      </p:sp>
      <p:sp>
        <p:nvSpPr>
          <p:cNvPr id="3" name="Content Placeholder 2"/>
          <p:cNvSpPr>
            <a:spLocks noGrp="1"/>
          </p:cNvSpPr>
          <p:nvPr>
            <p:ph idx="1"/>
          </p:nvPr>
        </p:nvSpPr>
        <p:spPr/>
        <p:txBody>
          <a:bodyPr/>
          <a:lstStyle/>
          <a:p>
            <a:r>
              <a:rPr lang="zh-CN" altLang="en-US" dirty="0"/>
              <a:t>财奴币 缺陷</a:t>
            </a:r>
            <a:endParaRPr lang="en-US" altLang="zh-CN" dirty="0"/>
          </a:p>
          <a:p>
            <a:pPr lvl="1"/>
            <a:r>
              <a:rPr lang="zh-CN" altLang="en-US" sz="1900" dirty="0"/>
              <a:t>“财奴”的权利太大</a:t>
            </a:r>
            <a:endParaRPr lang="en-US" altLang="zh-CN" sz="1900" dirty="0"/>
          </a:p>
          <a:p>
            <a:pPr lvl="1"/>
            <a:r>
              <a:rPr lang="zh-CN" altLang="en-US" sz="1900" dirty="0"/>
              <a:t>可以停止支持其他用户</a:t>
            </a:r>
            <a:endParaRPr lang="en-US" altLang="zh-CN" sz="1900" dirty="0"/>
          </a:p>
          <a:p>
            <a:pPr lvl="1"/>
            <a:r>
              <a:rPr lang="zh-CN" altLang="en-US" sz="1900" dirty="0"/>
              <a:t>财奴自己想要多少就创建多少，从而失去更新系统的动力</a:t>
            </a:r>
            <a:endParaRPr lang="en-US" altLang="zh-CN" sz="1900" dirty="0"/>
          </a:p>
          <a:p>
            <a:pPr lvl="1"/>
            <a:endParaRPr lang="en-US" altLang="zh-CN" sz="1900" dirty="0"/>
          </a:p>
          <a:p>
            <a:r>
              <a:rPr lang="zh-CN" altLang="en-US" dirty="0"/>
              <a:t>去财奴化 </a:t>
            </a:r>
            <a:r>
              <a:rPr lang="en-US" altLang="zh-CN" dirty="0"/>
              <a:t>——</a:t>
            </a:r>
            <a:r>
              <a:rPr lang="zh-CN" altLang="en-US" dirty="0"/>
              <a:t> 去中心化 的加密货币 的要求</a:t>
            </a:r>
            <a:endParaRPr lang="en-US" altLang="zh-CN" dirty="0"/>
          </a:p>
          <a:p>
            <a:pPr lvl="1"/>
            <a:r>
              <a:rPr lang="zh-CN" altLang="en-US" sz="2400" dirty="0"/>
              <a:t>一个公开的 </a:t>
            </a:r>
            <a:r>
              <a:rPr lang="en-US" altLang="zh-CN" sz="2400" dirty="0"/>
              <a:t>Blockchain</a:t>
            </a:r>
          </a:p>
          <a:p>
            <a:pPr lvl="1"/>
            <a:r>
              <a:rPr lang="zh-CN" altLang="en-US" sz="2400" dirty="0"/>
              <a:t>所有用户必须一致同意哪些 </a:t>
            </a:r>
            <a:r>
              <a:rPr lang="en-US" altLang="zh-CN" sz="2400" dirty="0" err="1"/>
              <a:t>Tx</a:t>
            </a:r>
            <a:r>
              <a:rPr lang="zh-CN" altLang="en-US" sz="2400" dirty="0"/>
              <a:t> 有效</a:t>
            </a:r>
            <a:endParaRPr lang="en-US" altLang="zh-CN" sz="2400" dirty="0"/>
          </a:p>
          <a:p>
            <a:pPr lvl="1"/>
            <a:r>
              <a:rPr lang="zh-CN" altLang="en-US" sz="2400" dirty="0"/>
              <a:t>去中心化的方式分配交易与货币的 </a:t>
            </a:r>
            <a:r>
              <a:rPr lang="en-US" altLang="zh-CN" sz="2400" dirty="0"/>
              <a:t>ID</a:t>
            </a:r>
          </a:p>
          <a:p>
            <a:pPr lvl="1"/>
            <a:r>
              <a:rPr lang="zh-CN" altLang="en-US" sz="2400" dirty="0"/>
              <a:t>新币的铸造也通过 去中心化的方式</a:t>
            </a:r>
            <a:endParaRPr lang="en-US" altLang="zh-CN" sz="2400" dirty="0"/>
          </a:p>
          <a:p>
            <a:pPr lvl="1"/>
            <a:endParaRPr lang="en-US" altLang="zh-CN" sz="2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z="2200" dirty="0"/>
              <a:t>回顾：</a:t>
            </a:r>
            <a:r>
              <a:rPr lang="en-US" altLang="zh-CN" sz="2200" dirty="0"/>
              <a:t>From</a:t>
            </a:r>
            <a:r>
              <a:rPr lang="zh-CN" altLang="en-US" sz="2200" dirty="0"/>
              <a:t> </a:t>
            </a:r>
            <a:r>
              <a:rPr lang="en-US" altLang="zh-CN" sz="2200" dirty="0">
                <a:solidFill>
                  <a:srgbClr val="FF0000"/>
                </a:solidFill>
              </a:rPr>
              <a:t>Cryptography</a:t>
            </a:r>
            <a:r>
              <a:rPr lang="zh-CN" altLang="en-US" sz="2200" dirty="0">
                <a:solidFill>
                  <a:srgbClr val="FF0000"/>
                </a:solidFill>
              </a:rPr>
              <a:t> </a:t>
            </a:r>
            <a:r>
              <a:rPr lang="en-US" altLang="zh-CN" sz="2200" dirty="0"/>
              <a:t>to</a:t>
            </a:r>
            <a:r>
              <a:rPr lang="zh-CN" altLang="en-US" sz="2200" dirty="0"/>
              <a:t> </a:t>
            </a:r>
            <a:r>
              <a:rPr lang="en-US" altLang="zh-CN" sz="2200" dirty="0">
                <a:solidFill>
                  <a:schemeClr val="accent1"/>
                </a:solidFill>
              </a:rPr>
              <a:t>Cryptocurrency</a:t>
            </a:r>
            <a:endParaRPr lang="en-US" sz="2200" dirty="0">
              <a:solidFill>
                <a:schemeClr val="accent1"/>
              </a:solidFill>
            </a:endParaRPr>
          </a:p>
        </p:txBody>
      </p:sp>
      <p:sp>
        <p:nvSpPr>
          <p:cNvPr id="3" name="Content Placeholder 2"/>
          <p:cNvSpPr>
            <a:spLocks noGrp="1"/>
          </p:cNvSpPr>
          <p:nvPr>
            <p:ph idx="1"/>
          </p:nvPr>
        </p:nvSpPr>
        <p:spPr>
          <a:xfrm>
            <a:off x="411163" y="1143000"/>
            <a:ext cx="8318500" cy="1920240"/>
          </a:xfrm>
        </p:spPr>
        <p:txBody>
          <a:bodyPr/>
          <a:lstStyle/>
          <a:p>
            <a:r>
              <a:rPr lang="zh-CN" altLang="en-US" dirty="0"/>
              <a:t>高飞币 </a:t>
            </a:r>
            <a:r>
              <a:rPr lang="en-US" altLang="zh-CN" dirty="0"/>
              <a:t>(</a:t>
            </a:r>
            <a:r>
              <a:rPr lang="en-US" altLang="zh-CN" dirty="0" err="1"/>
              <a:t>GoofyCoin</a:t>
            </a:r>
            <a:r>
              <a:rPr lang="en-US" altLang="zh-CN" dirty="0"/>
              <a:t>)</a:t>
            </a:r>
          </a:p>
          <a:p>
            <a:pPr lvl="1"/>
            <a:endParaRPr lang="en-US" altLang="zh-CN" sz="2000" dirty="0"/>
          </a:p>
          <a:p>
            <a:pPr lvl="1"/>
            <a:r>
              <a:rPr lang="zh-CN" altLang="en-US" sz="2000" dirty="0"/>
              <a:t>转账的交易中提到了 “哈希指针”</a:t>
            </a:r>
            <a:endParaRPr lang="en-US" sz="2000" dirty="0"/>
          </a:p>
        </p:txBody>
      </p:sp>
      <p:pic>
        <p:nvPicPr>
          <p:cNvPr id="9218" name="Picture 2" descr="块链：技术驱动金融_1.5 两种简单的加密货币_阿尔文德·纳拉亚南/ 约什·贝努等_天涯书库"/>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63646" y="2646381"/>
            <a:ext cx="3240179" cy="2987040"/>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2"/>
          <p:cNvSpPr txBox="1"/>
          <p:nvPr/>
        </p:nvSpPr>
        <p:spPr bwMode="auto">
          <a:xfrm>
            <a:off x="211772" y="3823298"/>
            <a:ext cx="5251121" cy="22269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0488" tIns="44450" rIns="90488" bIns="44450" numCol="1" anchor="t" anchorCtr="0" compatLnSpc="1"/>
          <a:lstStyle>
            <a:lvl1pPr marL="292100" indent="-292100" algn="l" rtl="0" eaLnBrk="0" fontAlgn="base" hangingPunct="0">
              <a:spcBef>
                <a:spcPct val="10000"/>
              </a:spcBef>
              <a:spcAft>
                <a:spcPts val="400"/>
              </a:spcAft>
              <a:buClr>
                <a:srgbClr val="0C7B9C"/>
              </a:buClr>
              <a:buSzPct val="75000"/>
              <a:buFont typeface="Monotype Sorts" pitchFamily="2" charset="2"/>
              <a:buChar char="l"/>
              <a:defRPr sz="2800">
                <a:solidFill>
                  <a:schemeClr val="tx1"/>
                </a:solidFill>
                <a:latin typeface="+mn-lt"/>
                <a:ea typeface="+mn-ea"/>
                <a:cs typeface="+mn-cs"/>
              </a:defRPr>
            </a:lvl1pPr>
            <a:lvl2pPr marL="800100" indent="-342900" algn="l" rtl="0" eaLnBrk="0" fontAlgn="base" hangingPunct="0">
              <a:spcBef>
                <a:spcPct val="10000"/>
              </a:spcBef>
              <a:spcAft>
                <a:spcPts val="400"/>
              </a:spcAft>
              <a:buClr>
                <a:srgbClr val="0C7B9C"/>
              </a:buClr>
              <a:buSzPct val="100000"/>
              <a:buFont typeface="Arial" panose="020B0604020202090204" pitchFamily="34" charset="0"/>
              <a:buChar char="–"/>
              <a:defRPr sz="2800">
                <a:solidFill>
                  <a:schemeClr val="tx1"/>
                </a:solidFill>
                <a:latin typeface="+mn-lt"/>
              </a:defRPr>
            </a:lvl2pPr>
            <a:lvl3pPr marL="914400" algn="l" rtl="0" eaLnBrk="0" fontAlgn="base" hangingPunct="0">
              <a:spcBef>
                <a:spcPct val="10000"/>
              </a:spcBef>
              <a:spcAft>
                <a:spcPts val="400"/>
              </a:spcAft>
              <a:buClr>
                <a:srgbClr val="0C7B9C"/>
              </a:buClr>
              <a:buSzPct val="70000"/>
              <a:buFont typeface="Wingdings" panose="05000000000000000000" pitchFamily="2" charset="2"/>
              <a:buChar char="u"/>
              <a:defRPr sz="2400">
                <a:solidFill>
                  <a:schemeClr val="tx1"/>
                </a:solidFill>
                <a:latin typeface="+mn-lt"/>
              </a:defRPr>
            </a:lvl3pPr>
            <a:lvl4pPr marL="1600200" indent="-228600" algn="l" rtl="0" eaLnBrk="0" fontAlgn="base" hangingPunct="0">
              <a:spcBef>
                <a:spcPct val="20000"/>
              </a:spcBef>
              <a:spcAft>
                <a:spcPct val="0"/>
              </a:spcAft>
              <a:buSzPct val="100000"/>
              <a:buChar char="–"/>
              <a:defRPr sz="2000">
                <a:solidFill>
                  <a:schemeClr val="tx1"/>
                </a:solidFill>
                <a:latin typeface="Times New Roman" panose="02020503050405090304" pitchFamily="18" charset="0"/>
              </a:defRPr>
            </a:lvl4pPr>
            <a:lvl5pPr marL="2057400" indent="-228600" algn="l" rtl="0" eaLnBrk="0" fontAlgn="base" hangingPunct="0">
              <a:spcBef>
                <a:spcPct val="20000"/>
              </a:spcBef>
              <a:spcAft>
                <a:spcPct val="0"/>
              </a:spcAft>
              <a:buSzPct val="100000"/>
              <a:buChar char="•"/>
              <a:defRPr sz="2000">
                <a:solidFill>
                  <a:schemeClr val="tx1"/>
                </a:solidFill>
                <a:latin typeface="Times New Roman" panose="02020503050405090304" pitchFamily="18" charset="0"/>
              </a:defRPr>
            </a:lvl5pPr>
            <a:lvl6pPr marL="2514600" indent="-228600" algn="l" rtl="0" eaLnBrk="0" fontAlgn="base" hangingPunct="0">
              <a:spcBef>
                <a:spcPct val="20000"/>
              </a:spcBef>
              <a:spcAft>
                <a:spcPct val="0"/>
              </a:spcAft>
              <a:buSzPct val="100000"/>
              <a:buChar char="•"/>
              <a:defRPr sz="2000">
                <a:solidFill>
                  <a:schemeClr val="tx1"/>
                </a:solidFill>
                <a:latin typeface="Times New Roman" panose="02020503050405090304" pitchFamily="18" charset="0"/>
              </a:defRPr>
            </a:lvl6pPr>
            <a:lvl7pPr marL="2971800" indent="-228600" algn="l" rtl="0" eaLnBrk="0" fontAlgn="base" hangingPunct="0">
              <a:spcBef>
                <a:spcPct val="20000"/>
              </a:spcBef>
              <a:spcAft>
                <a:spcPct val="0"/>
              </a:spcAft>
              <a:buSzPct val="100000"/>
              <a:buChar char="•"/>
              <a:defRPr sz="2000">
                <a:solidFill>
                  <a:schemeClr val="tx1"/>
                </a:solidFill>
                <a:latin typeface="Times New Roman" panose="02020503050405090304" pitchFamily="18" charset="0"/>
              </a:defRPr>
            </a:lvl7pPr>
            <a:lvl8pPr marL="3429000" indent="-228600" algn="l" rtl="0" eaLnBrk="0" fontAlgn="base" hangingPunct="0">
              <a:spcBef>
                <a:spcPct val="20000"/>
              </a:spcBef>
              <a:spcAft>
                <a:spcPct val="0"/>
              </a:spcAft>
              <a:buSzPct val="100000"/>
              <a:buChar char="•"/>
              <a:defRPr sz="2000">
                <a:solidFill>
                  <a:schemeClr val="tx1"/>
                </a:solidFill>
                <a:latin typeface="Times New Roman" panose="02020503050405090304" pitchFamily="18" charset="0"/>
              </a:defRPr>
            </a:lvl8pPr>
            <a:lvl9pPr marL="3886200" indent="-228600" algn="l" rtl="0" eaLnBrk="0" fontAlgn="base" hangingPunct="0">
              <a:spcBef>
                <a:spcPct val="20000"/>
              </a:spcBef>
              <a:spcAft>
                <a:spcPct val="0"/>
              </a:spcAft>
              <a:buSzPct val="100000"/>
              <a:buChar char="•"/>
              <a:defRPr sz="2000">
                <a:solidFill>
                  <a:schemeClr val="tx1"/>
                </a:solidFill>
                <a:latin typeface="Times New Roman" panose="02020503050405090304" pitchFamily="18" charset="0"/>
              </a:defRPr>
            </a:lvl9pPr>
          </a:lstStyle>
          <a:p>
            <a:pPr lvl="1" defTabSz="914400"/>
            <a:endParaRPr lang="en-US" sz="2000" kern="0" dirty="0"/>
          </a:p>
          <a:p>
            <a:pPr lvl="1" defTabSz="914400"/>
            <a:r>
              <a:rPr lang="zh-CN" altLang="en-US" sz="2400" kern="0" dirty="0"/>
              <a:t>哈希指针”，是什么？</a:t>
            </a:r>
            <a:endParaRPr lang="en-US" altLang="zh-CN" sz="2400" kern="0" dirty="0"/>
          </a:p>
        </p:txBody>
      </p:sp>
      <p:sp>
        <p:nvSpPr>
          <p:cNvPr id="4" name="TextBox 3"/>
          <p:cNvSpPr txBox="1"/>
          <p:nvPr/>
        </p:nvSpPr>
        <p:spPr>
          <a:xfrm>
            <a:off x="5867400" y="5865614"/>
            <a:ext cx="1338828" cy="369332"/>
          </a:xfrm>
          <a:prstGeom prst="rect">
            <a:avLst/>
          </a:prstGeom>
          <a:noFill/>
        </p:spPr>
        <p:txBody>
          <a:bodyPr wrap="none" rtlCol="0">
            <a:spAutoFit/>
          </a:bodyPr>
          <a:lstStyle/>
          <a:p>
            <a:r>
              <a:rPr lang="zh-CN" altLang="en-US" dirty="0"/>
              <a:t>高</a:t>
            </a:r>
            <a:r>
              <a:rPr lang="zh-CN" altLang="en-US"/>
              <a:t>飞币交易</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11163" y="1756278"/>
            <a:ext cx="8318500" cy="4568321"/>
          </a:xfrm>
        </p:spPr>
        <p:txBody>
          <a:bodyPr/>
          <a:lstStyle/>
          <a:p>
            <a:r>
              <a:rPr lang="zh-CN" altLang="en-US" dirty="0"/>
              <a:t>财奴币 </a:t>
            </a:r>
            <a:r>
              <a:rPr lang="en-US" altLang="zh-CN" dirty="0"/>
              <a:t>(</a:t>
            </a:r>
            <a:r>
              <a:rPr lang="en-US" altLang="zh-CN" dirty="0" err="1"/>
              <a:t>ScroogeCoin</a:t>
            </a:r>
            <a:r>
              <a:rPr lang="en-US" altLang="zh-CN" dirty="0"/>
              <a:t>)</a:t>
            </a:r>
          </a:p>
          <a:p>
            <a:pPr lvl="1"/>
            <a:endParaRPr lang="en-US" altLang="zh-CN" sz="2200" dirty="0"/>
          </a:p>
          <a:p>
            <a:pPr lvl="1"/>
            <a:r>
              <a:rPr lang="zh-CN" altLang="en-US" sz="2200" dirty="0"/>
              <a:t>提到了：</a:t>
            </a:r>
            <a:r>
              <a:rPr lang="zh-CN" altLang="en-US" sz="2200" dirty="0">
                <a:solidFill>
                  <a:srgbClr val="C00000"/>
                </a:solidFill>
              </a:rPr>
              <a:t>“仅增账本”（</a:t>
            </a:r>
            <a:r>
              <a:rPr lang="en-US" altLang="zh-CN" sz="2200" dirty="0">
                <a:solidFill>
                  <a:srgbClr val="C00000"/>
                </a:solidFill>
              </a:rPr>
              <a:t>append-only</a:t>
            </a:r>
            <a:r>
              <a:rPr lang="zh-CN" altLang="en-US" sz="2200" dirty="0">
                <a:solidFill>
                  <a:srgbClr val="C00000"/>
                </a:solidFill>
              </a:rPr>
              <a:t> </a:t>
            </a:r>
            <a:r>
              <a:rPr lang="en-US" altLang="zh-CN" sz="2200" dirty="0">
                <a:solidFill>
                  <a:srgbClr val="C00000"/>
                </a:solidFill>
              </a:rPr>
              <a:t>ledger</a:t>
            </a:r>
            <a:r>
              <a:rPr lang="zh-CN" altLang="en-US" sz="2200" dirty="0">
                <a:solidFill>
                  <a:srgbClr val="C00000"/>
                </a:solidFill>
              </a:rPr>
              <a:t>）</a:t>
            </a:r>
            <a:endParaRPr lang="en-US" altLang="zh-CN" sz="2200" dirty="0">
              <a:solidFill>
                <a:srgbClr val="C00000"/>
              </a:solidFill>
            </a:endParaRPr>
          </a:p>
        </p:txBody>
      </p:sp>
      <p:pic>
        <p:nvPicPr>
          <p:cNvPr id="10242" name="Picture 2" descr="概念找员外』财奴币（一）_蜜蜂查"/>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1244" y="3478306"/>
            <a:ext cx="6636689" cy="24384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4"/>
          <a:stretch>
            <a:fillRect/>
          </a:stretch>
        </p:blipFill>
        <p:spPr>
          <a:xfrm>
            <a:off x="4770120" y="849238"/>
            <a:ext cx="1842136" cy="907041"/>
          </a:xfrm>
          <a:prstGeom prst="rect">
            <a:avLst/>
          </a:prstGeom>
        </p:spPr>
      </p:pic>
      <p:sp>
        <p:nvSpPr>
          <p:cNvPr id="7" name="Title 1"/>
          <p:cNvSpPr>
            <a:spLocks noGrp="1"/>
          </p:cNvSpPr>
          <p:nvPr>
            <p:ph type="title"/>
          </p:nvPr>
        </p:nvSpPr>
        <p:spPr>
          <a:xfrm>
            <a:off x="381000" y="152400"/>
            <a:ext cx="8280400" cy="533400"/>
          </a:xfrm>
        </p:spPr>
        <p:txBody>
          <a:bodyPr/>
          <a:lstStyle/>
          <a:p>
            <a:r>
              <a:rPr lang="zh-CN" altLang="en-US" sz="2200" dirty="0"/>
              <a:t>回顾：</a:t>
            </a:r>
            <a:r>
              <a:rPr lang="en-US" altLang="zh-CN" sz="2200" dirty="0"/>
              <a:t>From</a:t>
            </a:r>
            <a:r>
              <a:rPr lang="zh-CN" altLang="en-US" sz="2200" dirty="0"/>
              <a:t> </a:t>
            </a:r>
            <a:r>
              <a:rPr lang="en-US" altLang="zh-CN" sz="2200" dirty="0">
                <a:solidFill>
                  <a:srgbClr val="FF0000"/>
                </a:solidFill>
              </a:rPr>
              <a:t>Cryptography</a:t>
            </a:r>
            <a:r>
              <a:rPr lang="zh-CN" altLang="en-US" sz="2200" dirty="0">
                <a:solidFill>
                  <a:srgbClr val="FF0000"/>
                </a:solidFill>
              </a:rPr>
              <a:t> </a:t>
            </a:r>
            <a:r>
              <a:rPr lang="en-US" altLang="zh-CN" sz="2200" dirty="0"/>
              <a:t>to</a:t>
            </a:r>
            <a:r>
              <a:rPr lang="zh-CN" altLang="en-US" sz="2200" dirty="0"/>
              <a:t> </a:t>
            </a:r>
            <a:r>
              <a:rPr lang="en-US" altLang="zh-CN" sz="2200" dirty="0">
                <a:solidFill>
                  <a:schemeClr val="accent1"/>
                </a:solidFill>
              </a:rPr>
              <a:t>Cryptocurrency</a:t>
            </a:r>
            <a:endParaRPr lang="en-US" sz="2200" dirty="0">
              <a:solidFill>
                <a:schemeClr val="accent1"/>
              </a:solidFill>
            </a:endParaRPr>
          </a:p>
        </p:txBody>
      </p:sp>
    </p:spTree>
  </p:cSld>
  <p:clrMapOvr>
    <a:masterClrMapping/>
  </p:clrMapOvr>
</p:sld>
</file>

<file path=ppt/theme/theme1.xml><?xml version="1.0" encoding="utf-8"?>
<a:theme xmlns:a="http://schemas.openxmlformats.org/drawingml/2006/main" name="LC.BRev.FY97">
  <a:themeElements>
    <a:clrScheme name="">
      <a:dk1>
        <a:srgbClr val="000000"/>
      </a:dk1>
      <a:lt1>
        <a:srgbClr val="FFFFFF"/>
      </a:lt1>
      <a:dk2>
        <a:srgbClr val="006B61"/>
      </a:dk2>
      <a:lt2>
        <a:srgbClr val="C0C0C0"/>
      </a:lt2>
      <a:accent1>
        <a:srgbClr val="FF00FF"/>
      </a:accent1>
      <a:accent2>
        <a:srgbClr val="00C0C0"/>
      </a:accent2>
      <a:accent3>
        <a:srgbClr val="FFFFFF"/>
      </a:accent3>
      <a:accent4>
        <a:srgbClr val="000000"/>
      </a:accent4>
      <a:accent5>
        <a:srgbClr val="FFAAFF"/>
      </a:accent5>
      <a:accent6>
        <a:srgbClr val="00AEAE"/>
      </a:accent6>
      <a:hlink>
        <a:srgbClr val="00C000"/>
      </a:hlink>
      <a:folHlink>
        <a:srgbClr val="800080"/>
      </a:folHlink>
    </a:clrScheme>
    <a:fontScheme name="LC.BRev.FY97">
      <a:majorFont>
        <a:latin typeface="Tahoma"/>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Tx/>
          <a:buNone/>
          <a:defRPr kumimoji="0" lang="en-US" sz="1400" b="1" i="0" u="none" strike="noStrike" cap="none" normalizeH="0" baseline="0" smtClean="0">
            <a:ln>
              <a:noFill/>
            </a:ln>
            <a:solidFill>
              <a:schemeClr val="tx1"/>
            </a:solidFill>
            <a:effectLst/>
            <a:latin typeface="Arial" panose="020B0604020202090204"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Tx/>
          <a:buNone/>
          <a:defRPr kumimoji="0" lang="en-US" sz="1400" b="1" i="0" u="none" strike="noStrike" cap="none" normalizeH="0" baseline="0" smtClean="0">
            <a:ln>
              <a:noFill/>
            </a:ln>
            <a:solidFill>
              <a:schemeClr val="tx1"/>
            </a:solidFill>
            <a:effectLst/>
            <a:latin typeface="Arial" panose="020B0604020202090204" pitchFamily="34" charset="0"/>
          </a:defRPr>
        </a:defPPr>
      </a:lstStyle>
    </a:lnDef>
  </a:objectDefaults>
  <a:extraClrSchemeLst>
    <a:extraClrScheme>
      <a:clrScheme name="LC.BRev.FY97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LC.BRev.FY97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LC.BRev.FY97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LC.BRev.FY97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C.BRev.FY97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LC.BRev.FY97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LC.BRev.FY97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TotalTime>
  <Words>3415</Words>
  <Application>Microsoft Office PowerPoint</Application>
  <PresentationFormat>全屏显示(4:3)</PresentationFormat>
  <Paragraphs>401</Paragraphs>
  <Slides>51</Slides>
  <Notes>24</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51</vt:i4>
      </vt:variant>
    </vt:vector>
  </HeadingPairs>
  <TitlesOfParts>
    <vt:vector size="62" baseType="lpstr">
      <vt:lpstr>Monotype Sorts</vt:lpstr>
      <vt:lpstr>等线</vt:lpstr>
      <vt:lpstr>宋体</vt:lpstr>
      <vt:lpstr>Microsoft YaHei</vt:lpstr>
      <vt:lpstr>Microsoft YaHei</vt:lpstr>
      <vt:lpstr>Arial</vt:lpstr>
      <vt:lpstr>Calibri</vt:lpstr>
      <vt:lpstr>Tahoma</vt:lpstr>
      <vt:lpstr>Times New Roman</vt:lpstr>
      <vt:lpstr>Wingdings</vt:lpstr>
      <vt:lpstr>LC.BRev.FY97</vt:lpstr>
      <vt:lpstr>Bitcoin 数据结构</vt:lpstr>
      <vt:lpstr>PowerPoint 演示文稿</vt:lpstr>
      <vt:lpstr>导言：From Cryptography to Cryptocurrency</vt:lpstr>
      <vt:lpstr>导言： From Cryptography to Cryptocurrency</vt:lpstr>
      <vt:lpstr>导言： From Cryptography to Cryptocurrency</vt:lpstr>
      <vt:lpstr>导言： From Cryptography to Cryptocurrency</vt:lpstr>
      <vt:lpstr>导言： From Cryptography to Cryptocurrency</vt:lpstr>
      <vt:lpstr>回顾：From Cryptography to Cryptocurrency</vt:lpstr>
      <vt:lpstr>回顾：From Cryptography to Cryptocurrency</vt:lpstr>
      <vt:lpstr>导言：前述两种加密货币出现的数据结构</vt:lpstr>
      <vt:lpstr>这节课内容</vt:lpstr>
      <vt:lpstr>Intro: What are there inside a block?</vt:lpstr>
      <vt:lpstr>Part 1: 哈希指针</vt:lpstr>
      <vt:lpstr>Revisit: 链表（Data Link Tables）</vt:lpstr>
      <vt:lpstr>哈希指针（Hash Pointer）</vt:lpstr>
      <vt:lpstr>A blockchain == blocks + chains</vt:lpstr>
      <vt:lpstr>Overview of Blockchain Structure</vt:lpstr>
      <vt:lpstr>Part 2: 比特币的区块</vt:lpstr>
      <vt:lpstr>首先介绍 Genesis Block</vt:lpstr>
      <vt:lpstr>Genesis Block (cont.)</vt:lpstr>
      <vt:lpstr>Bitcoin’s Block Structure</vt:lpstr>
      <vt:lpstr>普通的 区块 与 链</vt:lpstr>
      <vt:lpstr>区块（block）</vt:lpstr>
      <vt:lpstr>区块头（Block Header）</vt:lpstr>
      <vt:lpstr>区块头 (cont.)</vt:lpstr>
      <vt:lpstr>区块头 (cont.)</vt:lpstr>
      <vt:lpstr>区块身（Block Body）</vt:lpstr>
      <vt:lpstr>Part 3: 交易</vt:lpstr>
      <vt:lpstr>账户与交易</vt:lpstr>
      <vt:lpstr>交易</vt:lpstr>
      <vt:lpstr>交易 (cont.)</vt:lpstr>
      <vt:lpstr>输出</vt:lpstr>
      <vt:lpstr>输出 (cont.)</vt:lpstr>
      <vt:lpstr>输出 (cont.)</vt:lpstr>
      <vt:lpstr>输入</vt:lpstr>
      <vt:lpstr>输入  (cont.)</vt:lpstr>
      <vt:lpstr>输入  (cont.)</vt:lpstr>
      <vt:lpstr>UTXO模型</vt:lpstr>
      <vt:lpstr>UTXO模型  (cont.)</vt:lpstr>
      <vt:lpstr>UTXO模型  (cont.)</vt:lpstr>
      <vt:lpstr>UTXO模型  (cont.)</vt:lpstr>
      <vt:lpstr>Part 4: 默克尔树</vt:lpstr>
      <vt:lpstr>Part 4: Merkle Tree</vt:lpstr>
      <vt:lpstr>Definition of Merkle Tree</vt:lpstr>
      <vt:lpstr>Where is the Merkle Tree in Bitcoin?</vt:lpstr>
      <vt:lpstr>What can Merkel Tree do in Bitcoin?</vt:lpstr>
      <vt:lpstr>A Question: 为何区块链可以防篡改？</vt:lpstr>
      <vt:lpstr>Two types of hash pointers used in Bitcoin</vt:lpstr>
      <vt:lpstr>A Question: 为何区块链可以防篡改？</vt:lpstr>
      <vt:lpstr>总结</vt:lpstr>
      <vt:lpstr>加入我们！</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yang li</dc:creator>
  <cp:lastModifiedBy>廖婕</cp:lastModifiedBy>
  <cp:revision>1657</cp:revision>
  <cp:lastPrinted>2021-09-16T01:32:47Z</cp:lastPrinted>
  <dcterms:created xsi:type="dcterms:W3CDTF">2021-09-16T01:32:47Z</dcterms:created>
  <dcterms:modified xsi:type="dcterms:W3CDTF">2021-09-16T05:07:14Z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2052-3.6.1.5768</vt:lpwstr>
  </property>
</Properties>
</file>